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130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124.xml" ContentType="application/vnd.openxmlformats-officedocument.presentationml.notesSl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129.xml" ContentType="application/vnd.openxmlformats-officedocument.presentationml.notesSlide+xml"/>
  <Override PartName="/ppt/slides/slide108.xml" ContentType="application/vnd.openxmlformats-officedocument.presentationml.slide+xml"/>
  <Override PartName="/ppt/notesSlides/notesSlide118.xml" ContentType="application/vnd.openxmlformats-officedocument.presentationml.notesSlide+xml"/>
  <Override PartName="/ppt/tags/tag13.xml" ContentType="application/vnd.openxmlformats-officedocument.presentationml.tags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132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121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110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notesSlides/notesSlide126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notesSlides/notesSlide48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Override PartName="/ppt/tags/tag3.xml" ContentType="application/vnd.openxmlformats-officedocument.presentationml.tags+xml"/>
  <Override PartName="/ppt/slideLayouts/slideLayout34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slides/slide139.xml" ContentType="application/vnd.openxmlformats-officedocument.presentationml.slide+xml"/>
  <Override PartName="/ppt/notesSlides/notesSlide11.xml" ContentType="application/vnd.openxmlformats-officedocument.presentationml.notesSlide+xml"/>
  <Default Extension="tiff" ContentType="image/tiff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27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tags/tag11.xml" ContentType="application/vnd.openxmlformats-officedocument.presentationml.tags+xml"/>
  <Override PartName="/ppt/notesSlides/notesSlide89.xml" ContentType="application/vnd.openxmlformats-officedocument.presentationml.notesSlide+xml"/>
  <Override PartName="/ppt/notesSlides/notesSlide116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notesSlides/notesSlide78.xml" ContentType="application/vnd.openxmlformats-officedocument.presentationml.notesSlide+xml"/>
  <Override PartName="/ppt/notesSlides/notesSlide123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slideLayouts/slideLayout28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tags/tag12.xml" ContentType="application/vnd.openxmlformats-officedocument.presentationml.tags+xml"/>
  <Override PartName="/ppt/notesSlides/notesSlide128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131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125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notesSlides/notesSlide69.xml" ContentType="application/vnd.openxmlformats-officedocument.presentationml.notesSlide+xml"/>
  <Override PartName="/ppt/notesSlides/notesSlide11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109.xml" ContentType="application/vnd.openxmlformats-officedocument.presentationml.slide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Layouts/slideLayout38.xml" ContentType="application/vnd.openxmlformats-officedocument.presentationml.slideLayout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1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6" r:id="rId3"/>
  </p:sldMasterIdLst>
  <p:notesMasterIdLst>
    <p:notesMasterId r:id="rId143"/>
  </p:notesMasterIdLst>
  <p:handoutMasterIdLst>
    <p:handoutMasterId r:id="rId144"/>
  </p:handoutMasterIdLst>
  <p:sldIdLst>
    <p:sldId id="567" r:id="rId4"/>
    <p:sldId id="533" r:id="rId5"/>
    <p:sldId id="641" r:id="rId6"/>
    <p:sldId id="644" r:id="rId7"/>
    <p:sldId id="645" r:id="rId8"/>
    <p:sldId id="916" r:id="rId9"/>
    <p:sldId id="917" r:id="rId10"/>
    <p:sldId id="918" r:id="rId11"/>
    <p:sldId id="919" r:id="rId12"/>
    <p:sldId id="920" r:id="rId13"/>
    <p:sldId id="921" r:id="rId14"/>
    <p:sldId id="646" r:id="rId15"/>
    <p:sldId id="647" r:id="rId16"/>
    <p:sldId id="569" r:id="rId17"/>
    <p:sldId id="660" r:id="rId18"/>
    <p:sldId id="681" r:id="rId19"/>
    <p:sldId id="661" r:id="rId20"/>
    <p:sldId id="580" r:id="rId21"/>
    <p:sldId id="577" r:id="rId22"/>
    <p:sldId id="670" r:id="rId23"/>
    <p:sldId id="903" r:id="rId24"/>
    <p:sldId id="751" r:id="rId25"/>
    <p:sldId id="752" r:id="rId26"/>
    <p:sldId id="769" r:id="rId27"/>
    <p:sldId id="753" r:id="rId28"/>
    <p:sldId id="771" r:id="rId29"/>
    <p:sldId id="776" r:id="rId30"/>
    <p:sldId id="773" r:id="rId31"/>
    <p:sldId id="775" r:id="rId32"/>
    <p:sldId id="827" r:id="rId33"/>
    <p:sldId id="835" r:id="rId34"/>
    <p:sldId id="760" r:id="rId35"/>
    <p:sldId id="759" r:id="rId36"/>
    <p:sldId id="766" r:id="rId37"/>
    <p:sldId id="767" r:id="rId38"/>
    <p:sldId id="768" r:id="rId39"/>
    <p:sldId id="765" r:id="rId40"/>
    <p:sldId id="761" r:id="rId41"/>
    <p:sldId id="762" r:id="rId42"/>
    <p:sldId id="763" r:id="rId43"/>
    <p:sldId id="830" r:id="rId44"/>
    <p:sldId id="881" r:id="rId45"/>
    <p:sldId id="836" r:id="rId46"/>
    <p:sldId id="840" r:id="rId47"/>
    <p:sldId id="839" r:id="rId48"/>
    <p:sldId id="843" r:id="rId49"/>
    <p:sldId id="838" r:id="rId50"/>
    <p:sldId id="850" r:id="rId51"/>
    <p:sldId id="849" r:id="rId52"/>
    <p:sldId id="841" r:id="rId53"/>
    <p:sldId id="845" r:id="rId54"/>
    <p:sldId id="844" r:id="rId55"/>
    <p:sldId id="847" r:id="rId56"/>
    <p:sldId id="846" r:id="rId57"/>
    <p:sldId id="848" r:id="rId58"/>
    <p:sldId id="882" r:id="rId59"/>
    <p:sldId id="870" r:id="rId60"/>
    <p:sldId id="871" r:id="rId61"/>
    <p:sldId id="872" r:id="rId62"/>
    <p:sldId id="875" r:id="rId63"/>
    <p:sldId id="876" r:id="rId64"/>
    <p:sldId id="877" r:id="rId65"/>
    <p:sldId id="878" r:id="rId66"/>
    <p:sldId id="879" r:id="rId67"/>
    <p:sldId id="880" r:id="rId68"/>
    <p:sldId id="873" r:id="rId69"/>
    <p:sldId id="874" r:id="rId70"/>
    <p:sldId id="883" r:id="rId71"/>
    <p:sldId id="853" r:id="rId72"/>
    <p:sldId id="854" r:id="rId73"/>
    <p:sldId id="855" r:id="rId74"/>
    <p:sldId id="856" r:id="rId75"/>
    <p:sldId id="857" r:id="rId76"/>
    <p:sldId id="858" r:id="rId77"/>
    <p:sldId id="859" r:id="rId78"/>
    <p:sldId id="860" r:id="rId79"/>
    <p:sldId id="852" r:id="rId80"/>
    <p:sldId id="884" r:id="rId81"/>
    <p:sldId id="778" r:id="rId82"/>
    <p:sldId id="779" r:id="rId83"/>
    <p:sldId id="780" r:id="rId84"/>
    <p:sldId id="781" r:id="rId85"/>
    <p:sldId id="782" r:id="rId86"/>
    <p:sldId id="885" r:id="rId87"/>
    <p:sldId id="794" r:id="rId88"/>
    <p:sldId id="795" r:id="rId89"/>
    <p:sldId id="796" r:id="rId90"/>
    <p:sldId id="797" r:id="rId91"/>
    <p:sldId id="799" r:id="rId92"/>
    <p:sldId id="886" r:id="rId93"/>
    <p:sldId id="784" r:id="rId94"/>
    <p:sldId id="785" r:id="rId95"/>
    <p:sldId id="786" r:id="rId96"/>
    <p:sldId id="787" r:id="rId97"/>
    <p:sldId id="789" r:id="rId98"/>
    <p:sldId id="788" r:id="rId99"/>
    <p:sldId id="790" r:id="rId100"/>
    <p:sldId id="791" r:id="rId101"/>
    <p:sldId id="792" r:id="rId102"/>
    <p:sldId id="888" r:id="rId103"/>
    <p:sldId id="862" r:id="rId104"/>
    <p:sldId id="863" r:id="rId105"/>
    <p:sldId id="864" r:id="rId106"/>
    <p:sldId id="865" r:id="rId107"/>
    <p:sldId id="866" r:id="rId108"/>
    <p:sldId id="867" r:id="rId109"/>
    <p:sldId id="868" r:id="rId110"/>
    <p:sldId id="890" r:id="rId111"/>
    <p:sldId id="891" r:id="rId112"/>
    <p:sldId id="911" r:id="rId113"/>
    <p:sldId id="912" r:id="rId114"/>
    <p:sldId id="913" r:id="rId115"/>
    <p:sldId id="802" r:id="rId116"/>
    <p:sldId id="801" r:id="rId117"/>
    <p:sldId id="823" r:id="rId118"/>
    <p:sldId id="806" r:id="rId119"/>
    <p:sldId id="807" r:id="rId120"/>
    <p:sldId id="808" r:id="rId121"/>
    <p:sldId id="809" r:id="rId122"/>
    <p:sldId id="810" r:id="rId123"/>
    <p:sldId id="812" r:id="rId124"/>
    <p:sldId id="892" r:id="rId125"/>
    <p:sldId id="893" r:id="rId126"/>
    <p:sldId id="914" r:id="rId127"/>
    <p:sldId id="915" r:id="rId128"/>
    <p:sldId id="894" r:id="rId129"/>
    <p:sldId id="895" r:id="rId130"/>
    <p:sldId id="896" r:id="rId131"/>
    <p:sldId id="902" r:id="rId132"/>
    <p:sldId id="897" r:id="rId133"/>
    <p:sldId id="898" r:id="rId134"/>
    <p:sldId id="899" r:id="rId135"/>
    <p:sldId id="900" r:id="rId136"/>
    <p:sldId id="798" r:id="rId137"/>
    <p:sldId id="757" r:id="rId138"/>
    <p:sldId id="822" r:id="rId139"/>
    <p:sldId id="643" r:id="rId140"/>
    <p:sldId id="755" r:id="rId141"/>
    <p:sldId id="678" r:id="rId142"/>
  </p:sldIdLst>
  <p:sldSz cx="9144000" cy="6858000" type="screen4x3"/>
  <p:notesSz cx="7315200" cy="9601200"/>
  <p:defaultTextStyle>
    <a:defPPr>
      <a:defRPr lang="de-DE"/>
    </a:defPPr>
    <a:lvl1pPr algn="l" rtl="0" fontAlgn="base">
      <a:lnSpc>
        <a:spcPts val="2400"/>
      </a:lnSpc>
      <a:spcBef>
        <a:spcPct val="0"/>
      </a:spcBef>
      <a:spcAft>
        <a:spcPct val="0"/>
      </a:spcAft>
      <a:buFont typeface="Wingdings" pitchFamily="2" charset="2"/>
      <a:defRPr sz="14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lnSpc>
        <a:spcPts val="2400"/>
      </a:lnSpc>
      <a:spcBef>
        <a:spcPct val="0"/>
      </a:spcBef>
      <a:spcAft>
        <a:spcPct val="0"/>
      </a:spcAft>
      <a:buFont typeface="Wingdings" pitchFamily="2" charset="2"/>
      <a:defRPr sz="14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lnSpc>
        <a:spcPts val="2400"/>
      </a:lnSpc>
      <a:spcBef>
        <a:spcPct val="0"/>
      </a:spcBef>
      <a:spcAft>
        <a:spcPct val="0"/>
      </a:spcAft>
      <a:buFont typeface="Wingdings" pitchFamily="2" charset="2"/>
      <a:defRPr sz="14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lnSpc>
        <a:spcPts val="2400"/>
      </a:lnSpc>
      <a:spcBef>
        <a:spcPct val="0"/>
      </a:spcBef>
      <a:spcAft>
        <a:spcPct val="0"/>
      </a:spcAft>
      <a:buFont typeface="Wingdings" pitchFamily="2" charset="2"/>
      <a:defRPr sz="14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lnSpc>
        <a:spcPts val="2400"/>
      </a:lnSpc>
      <a:spcBef>
        <a:spcPct val="0"/>
      </a:spcBef>
      <a:spcAft>
        <a:spcPct val="0"/>
      </a:spcAft>
      <a:buFont typeface="Wingdings" pitchFamily="2" charset="2"/>
      <a:defRPr sz="14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B3BA8A"/>
    <a:srgbClr val="C2828B"/>
    <a:srgbClr val="17B955"/>
    <a:srgbClr val="99CC00"/>
    <a:srgbClr val="FF9900"/>
    <a:srgbClr val="CC3300"/>
    <a:srgbClr val="91AAAA"/>
    <a:srgbClr val="AFB9C3"/>
    <a:srgbClr val="919BA5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344" autoAdjust="0"/>
    <p:restoredTop sz="93694" autoAdjust="0"/>
  </p:normalViewPr>
  <p:slideViewPr>
    <p:cSldViewPr snapToGrid="0" snapToObjects="1">
      <p:cViewPr varScale="1">
        <p:scale>
          <a:sx n="103" d="100"/>
          <a:sy n="103" d="100"/>
        </p:scale>
        <p:origin x="-294" y="-84"/>
      </p:cViewPr>
      <p:guideLst>
        <p:guide orient="horz" pos="1002"/>
        <p:guide orient="horz" pos="164"/>
        <p:guide orient="horz" pos="3952"/>
        <p:guide orient="horz" pos="4116"/>
        <p:guide orient="horz" pos="2432"/>
        <p:guide orient="horz" pos="2523"/>
        <p:guide orient="horz" pos="778"/>
        <p:guide orient="horz" pos="1158"/>
        <p:guide pos="2874"/>
        <p:guide pos="181"/>
        <p:guide pos="2970"/>
        <p:guide pos="5509"/>
        <p:guide pos="3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38" Type="http://schemas.openxmlformats.org/officeDocument/2006/relationships/slide" Target="slides/slide135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14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slide" Target="slides/slide13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137" Type="http://schemas.openxmlformats.org/officeDocument/2006/relationships/slide" Target="slides/slide13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40" Type="http://schemas.openxmlformats.org/officeDocument/2006/relationships/slide" Target="slides/slide137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43" Type="http://schemas.openxmlformats.org/officeDocument/2006/relationships/notesMaster" Target="notesMasters/notesMaster1.xml"/><Relationship Id="rId148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 b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 b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3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 b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3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 b="0"/>
            </a:lvl1pPr>
          </a:lstStyle>
          <a:p>
            <a:pPr>
              <a:defRPr/>
            </a:pPr>
            <a:fld id="{C2C4F4C2-AA8F-456F-BD30-24EF33A1AAF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 b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 b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90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9012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59300"/>
            <a:ext cx="58515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 b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 b="0"/>
            </a:lvl1pPr>
          </a:lstStyle>
          <a:p>
            <a:pPr>
              <a:defRPr/>
            </a:pPr>
            <a:fld id="{C0A625F3-9526-4CC4-B4E1-6099EBD2E0B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AC749D-D6B4-4100-84F8-FB60E4B6AEA2}" type="slidenum">
              <a:rPr lang="de-DE" smtClean="0"/>
              <a:pPr/>
              <a:t>1</a:t>
            </a:fld>
            <a:endParaRPr lang="de-DE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7425" cy="3598863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57713"/>
            <a:ext cx="5851525" cy="4322762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AD7B6D-7F8F-47A4-BEAB-5D78C4891871}" type="slidenum">
              <a:rPr lang="de-DE" smtClean="0"/>
              <a:pPr/>
              <a:t>13</a:t>
            </a:fld>
            <a:endParaRPr lang="de-DE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57713"/>
            <a:ext cx="5851525" cy="4322762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46436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2ABD1F-A631-415D-817E-7B17D0DD159E}" type="slidenum">
              <a:rPr lang="de-DE" smtClean="0"/>
              <a:pPr/>
              <a:t>105</a:t>
            </a:fld>
            <a:endParaRPr lang="de-DE" smtClean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46436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2ABD1F-A631-415D-817E-7B17D0DD159E}" type="slidenum">
              <a:rPr lang="de-DE" smtClean="0"/>
              <a:pPr/>
              <a:t>106</a:t>
            </a:fld>
            <a:endParaRPr lang="de-DE" smtClean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46436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2ABD1F-A631-415D-817E-7B17D0DD159E}" type="slidenum">
              <a:rPr lang="de-DE" smtClean="0"/>
              <a:pPr/>
              <a:t>107</a:t>
            </a:fld>
            <a:endParaRPr lang="de-DE" smtClean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1264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CDF6B3-125B-4DE7-9E7E-E003C79A100A}" type="slidenum">
              <a:rPr lang="de-DE" smtClean="0"/>
              <a:pPr/>
              <a:t>108</a:t>
            </a:fld>
            <a:endParaRPr lang="de-DE" smtClean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1264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CDF6B3-125B-4DE7-9E7E-E003C79A100A}" type="slidenum">
              <a:rPr lang="de-DE" smtClean="0"/>
              <a:pPr/>
              <a:t>109</a:t>
            </a:fld>
            <a:endParaRPr lang="de-DE" smtClean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4950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AF72BF-6923-4895-9348-5B6F93FE4793}" type="slidenum">
              <a:rPr lang="de-DE" smtClean="0"/>
              <a:pPr/>
              <a:t>110</a:t>
            </a:fld>
            <a:endParaRPr lang="de-DE" smtClean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4950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AF72BF-6923-4895-9348-5B6F93FE4793}" type="slidenum">
              <a:rPr lang="de-DE" smtClean="0"/>
              <a:pPr/>
              <a:t>111</a:t>
            </a:fld>
            <a:endParaRPr lang="de-DE" smtClean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50532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8DE8FF-8012-4F4D-83AF-C0B875DBE3CE}" type="slidenum">
              <a:rPr lang="de-DE" smtClean="0"/>
              <a:pPr/>
              <a:t>112</a:t>
            </a:fld>
            <a:endParaRPr lang="de-DE" smtClean="0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8483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4848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74B709-F022-4E61-B2E1-E3E433F1B386}" type="slidenum">
              <a:rPr lang="de-DE" smtClean="0"/>
              <a:pPr/>
              <a:t>113</a:t>
            </a:fld>
            <a:endParaRPr lang="de-DE" smtClean="0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4746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2541AE-AB91-4E44-BCD5-258364BEC833}" type="slidenum">
              <a:rPr lang="de-DE" smtClean="0"/>
              <a:pPr/>
              <a:t>114</a:t>
            </a:fld>
            <a:endParaRPr 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60BC3B-38C3-4A14-BF18-54F1084F5A40}" type="slidenum">
              <a:rPr lang="de-DE" smtClean="0"/>
              <a:pPr/>
              <a:t>14</a:t>
            </a:fld>
            <a:endParaRPr lang="de-DE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3650" y="722313"/>
            <a:ext cx="4795838" cy="3597275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59300"/>
            <a:ext cx="5851525" cy="431958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51556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D5A00F-5B8C-462D-9FB6-9AFD7A06E6EF}" type="slidenum">
              <a:rPr lang="de-DE" smtClean="0"/>
              <a:pPr/>
              <a:t>115</a:t>
            </a:fld>
            <a:endParaRPr lang="de-DE" smtClean="0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257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5258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4BEF94-DF9D-44B1-88CF-543AF3C31D7B}" type="slidenum">
              <a:rPr lang="de-DE" smtClean="0"/>
              <a:pPr/>
              <a:t>116</a:t>
            </a:fld>
            <a:endParaRPr lang="de-DE" smtClean="0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5360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8CB4DE-B64A-40BD-9B7B-5EFA3AD5B406}" type="slidenum">
              <a:rPr lang="de-DE" smtClean="0"/>
              <a:pPr/>
              <a:t>117</a:t>
            </a:fld>
            <a:endParaRPr lang="de-DE" smtClean="0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5462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5B78BE-36B5-43E1-8A5C-5CA7947D7CED}" type="slidenum">
              <a:rPr lang="de-DE" smtClean="0"/>
              <a:pPr/>
              <a:t>118</a:t>
            </a:fld>
            <a:endParaRPr lang="de-DE" smtClean="0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55652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0A8441-D47E-4CC2-BB23-D17455560E92}" type="slidenum">
              <a:rPr lang="de-DE" smtClean="0"/>
              <a:pPr/>
              <a:t>119</a:t>
            </a:fld>
            <a:endParaRPr lang="de-DE" smtClean="0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667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56676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25668B-7CE4-4FB5-B7C0-97136DC2DFC4}" type="slidenum">
              <a:rPr lang="de-DE" smtClean="0"/>
              <a:pPr/>
              <a:t>120</a:t>
            </a:fld>
            <a:endParaRPr lang="de-DE" smtClean="0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5770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FF986D-5665-4D64-B7DE-272C0BA42D72}" type="slidenum">
              <a:rPr lang="de-DE" smtClean="0"/>
              <a:pPr/>
              <a:t>121</a:t>
            </a:fld>
            <a:endParaRPr lang="de-DE" smtClean="0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1264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CDF6B3-125B-4DE7-9E7E-E003C79A100A}" type="slidenum">
              <a:rPr lang="de-DE" smtClean="0"/>
              <a:pPr/>
              <a:t>122</a:t>
            </a:fld>
            <a:endParaRPr lang="de-DE" smtClean="0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1264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CDF6B3-125B-4DE7-9E7E-E003C79A100A}" type="slidenum">
              <a:rPr lang="de-DE" smtClean="0"/>
              <a:pPr/>
              <a:t>123</a:t>
            </a:fld>
            <a:endParaRPr lang="de-DE" smtClean="0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5770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FF986D-5665-4D64-B7DE-272C0BA42D72}" type="slidenum">
              <a:rPr lang="de-DE" smtClean="0"/>
              <a:pPr/>
              <a:t>124</a:t>
            </a:fld>
            <a:endParaRPr lang="de-D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21A562-A8BD-4CF8-9ED0-80412A3B2EF7}" type="slidenum">
              <a:rPr lang="de-DE" smtClean="0"/>
              <a:pPr/>
              <a:t>15</a:t>
            </a:fld>
            <a:endParaRPr lang="de-DE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57713"/>
            <a:ext cx="5851525" cy="4322762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5770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FF986D-5665-4D64-B7DE-272C0BA42D72}" type="slidenum">
              <a:rPr lang="de-DE" smtClean="0"/>
              <a:pPr/>
              <a:t>125</a:t>
            </a:fld>
            <a:endParaRPr lang="de-DE" smtClean="0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5770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FF986D-5665-4D64-B7DE-272C0BA42D72}" type="slidenum">
              <a:rPr lang="de-DE" smtClean="0"/>
              <a:pPr/>
              <a:t>126</a:t>
            </a:fld>
            <a:endParaRPr lang="de-DE" smtClean="0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5770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FF986D-5665-4D64-B7DE-272C0BA42D72}" type="slidenum">
              <a:rPr lang="de-DE" smtClean="0"/>
              <a:pPr/>
              <a:t>127</a:t>
            </a:fld>
            <a:endParaRPr lang="de-DE" smtClean="0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5770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FF986D-5665-4D64-B7DE-272C0BA42D72}" type="slidenum">
              <a:rPr lang="de-DE" smtClean="0"/>
              <a:pPr/>
              <a:t>128</a:t>
            </a:fld>
            <a:endParaRPr lang="de-DE" smtClean="0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5770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FF986D-5665-4D64-B7DE-272C0BA42D72}" type="slidenum">
              <a:rPr lang="de-DE" smtClean="0"/>
              <a:pPr/>
              <a:t>129</a:t>
            </a:fld>
            <a:endParaRPr lang="de-DE" smtClean="0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5770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FF986D-5665-4D64-B7DE-272C0BA42D72}" type="slidenum">
              <a:rPr lang="de-DE" smtClean="0"/>
              <a:pPr/>
              <a:t>130</a:t>
            </a:fld>
            <a:endParaRPr lang="de-DE" smtClean="0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5770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FF986D-5665-4D64-B7DE-272C0BA42D72}" type="slidenum">
              <a:rPr lang="de-DE" smtClean="0"/>
              <a:pPr/>
              <a:t>131</a:t>
            </a:fld>
            <a:endParaRPr lang="de-DE" smtClean="0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5770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FF986D-5665-4D64-B7DE-272C0BA42D72}" type="slidenum">
              <a:rPr lang="de-DE" smtClean="0"/>
              <a:pPr/>
              <a:t>132</a:t>
            </a:fld>
            <a:endParaRPr lang="de-DE" smtClean="0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5770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FF986D-5665-4D64-B7DE-272C0BA42D72}" type="slidenum">
              <a:rPr lang="de-DE" smtClean="0"/>
              <a:pPr/>
              <a:t>133</a:t>
            </a:fld>
            <a:endParaRPr lang="de-DE" smtClean="0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A13907-3216-4BE4-B6AA-58D2E7712693}" type="slidenum">
              <a:rPr lang="de-DE" smtClean="0">
                <a:solidFill>
                  <a:srgbClr val="000000"/>
                </a:solidFill>
              </a:rPr>
              <a:pPr/>
              <a:t>134</a:t>
            </a:fld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7FE24F-0A8A-4E63-B194-6B861800EE5C}" type="slidenum">
              <a:rPr lang="de-DE" smtClean="0"/>
              <a:pPr/>
              <a:t>16</a:t>
            </a:fld>
            <a:endParaRPr lang="de-DE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57713"/>
            <a:ext cx="5851525" cy="4322762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19B4DE-3ABA-463A-985F-680C1FE29BEA}" type="slidenum">
              <a:rPr lang="de-DE" smtClean="0"/>
              <a:pPr/>
              <a:t>137</a:t>
            </a:fld>
            <a:endParaRPr lang="de-DE" smtClean="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3650" y="722313"/>
            <a:ext cx="4795838" cy="3597275"/>
          </a:xfrm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59300"/>
            <a:ext cx="5851525" cy="431958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D123BD-916B-4A65-8FC0-A86488A85D7D}" type="slidenum">
              <a:rPr lang="de-DE" smtClean="0"/>
              <a:pPr/>
              <a:t>138</a:t>
            </a:fld>
            <a:endParaRPr lang="de-DE" smtClean="0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0088" y="720725"/>
            <a:ext cx="1924050" cy="1443038"/>
          </a:xfrm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2288" y="2292350"/>
            <a:ext cx="6229350" cy="6550025"/>
          </a:xfrm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BB51B7-A3B6-49A4-9673-43F1C11733DD}" type="slidenum">
              <a:rPr lang="de-DE" smtClean="0"/>
              <a:pPr/>
              <a:t>139</a:t>
            </a:fld>
            <a:endParaRPr lang="de-DE" smtClean="0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C806E7-9B59-4A72-9BCE-194E66E14B64}" type="slidenum">
              <a:rPr lang="de-DE" smtClean="0"/>
              <a:pPr/>
              <a:t>17</a:t>
            </a:fld>
            <a:endParaRPr lang="de-DE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57713"/>
            <a:ext cx="5851525" cy="4322762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587BD8-DBA0-4171-AC30-B18B7BE6DBC8}" type="slidenum">
              <a:rPr lang="de-DE" smtClean="0"/>
              <a:pPr/>
              <a:t>18</a:t>
            </a:fld>
            <a:endParaRPr lang="de-DE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0088" y="720725"/>
            <a:ext cx="1928812" cy="1446213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DFEBCF-E954-413C-86BB-7BD991980751}" type="slidenum">
              <a:rPr lang="de-DE" smtClean="0"/>
              <a:pPr/>
              <a:t>19</a:t>
            </a:fld>
            <a:endParaRPr lang="de-DE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3650" y="722313"/>
            <a:ext cx="4795838" cy="3597275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59300"/>
            <a:ext cx="5851525" cy="431958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1B2A57-B8DC-40E4-9B96-7CCAF0B57DF9}" type="slidenum">
              <a:rPr lang="de-DE" smtClean="0"/>
              <a:pPr/>
              <a:t>20</a:t>
            </a:fld>
            <a:endParaRPr lang="de-DE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CD29EF-F0D9-45FC-AEE9-E138366ABA70}" type="slidenum">
              <a:rPr lang="de-DE" smtClean="0">
                <a:solidFill>
                  <a:srgbClr val="000000"/>
                </a:solidFill>
              </a:rPr>
              <a:pPr/>
              <a:t>22</a:t>
            </a:fld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05476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C85F40-D1DB-46B4-BABF-60745AA3FA0D}" type="slidenum">
              <a:rPr lang="de-DE" smtClean="0"/>
              <a:pPr/>
              <a:t>24</a:t>
            </a:fld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67E751-F78F-403F-9C41-A32DDA993D66}" type="slidenum">
              <a:rPr lang="de-DE" smtClean="0"/>
              <a:pPr/>
              <a:t>2</a:t>
            </a:fld>
            <a:endParaRPr lang="de-DE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3650" y="722313"/>
            <a:ext cx="4795838" cy="3597275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59300"/>
            <a:ext cx="5851525" cy="431958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0650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9B51AE-3FC0-49F9-9F2C-B7CC3E527B6B}" type="slidenum">
              <a:rPr lang="de-DE" smtClean="0"/>
              <a:pPr/>
              <a:t>25</a:t>
            </a:fld>
            <a:endParaRPr lang="de-DE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0752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476E24-7AEA-450C-8ADB-B39E479CE9A1}" type="slidenum">
              <a:rPr lang="de-DE" smtClean="0"/>
              <a:pPr/>
              <a:t>26</a:t>
            </a:fld>
            <a:endParaRPr lang="de-DE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0854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0FA22B-48A2-4533-B12C-3614DA003C41}" type="slidenum">
              <a:rPr lang="de-DE" smtClean="0"/>
              <a:pPr/>
              <a:t>27</a:t>
            </a:fld>
            <a:endParaRPr lang="de-DE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09572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08604A-9B19-41BF-8E5F-8507BE2D3766}" type="slidenum">
              <a:rPr lang="de-DE" smtClean="0"/>
              <a:pPr/>
              <a:t>28</a:t>
            </a:fld>
            <a:endParaRPr lang="de-DE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10596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14C9EC-40FD-48BF-8F73-00B814850B24}" type="slidenum">
              <a:rPr lang="de-DE" smtClean="0"/>
              <a:pPr/>
              <a:t>29</a:t>
            </a:fld>
            <a:endParaRPr lang="de-DE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CD29EF-F0D9-45FC-AEE9-E138366ABA70}" type="slidenum">
              <a:rPr lang="de-DE" smtClean="0">
                <a:solidFill>
                  <a:srgbClr val="000000"/>
                </a:solidFill>
              </a:rPr>
              <a:pPr/>
              <a:t>30</a:t>
            </a:fld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1264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CDF6B3-125B-4DE7-9E7E-E003C79A100A}" type="slidenum">
              <a:rPr lang="de-DE" smtClean="0"/>
              <a:pPr/>
              <a:t>31</a:t>
            </a:fld>
            <a:endParaRPr lang="de-DE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1366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A5B019-FD77-4BFE-A109-EAF28453F412}" type="slidenum">
              <a:rPr lang="de-DE" smtClean="0"/>
              <a:pPr/>
              <a:t>32</a:t>
            </a:fld>
            <a:endParaRPr lang="de-DE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14692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84FF26-B9F5-43C5-8E3F-B51A2AF20D27}" type="slidenum">
              <a:rPr lang="de-DE" smtClean="0"/>
              <a:pPr/>
              <a:t>33</a:t>
            </a:fld>
            <a:endParaRPr lang="de-DE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15716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93B937-51AD-4CFA-88D0-36BACEA609CA}" type="slidenum">
              <a:rPr lang="de-DE" smtClean="0"/>
              <a:pPr/>
              <a:t>34</a:t>
            </a:fld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B7F401-DE1D-412F-98E3-4862659D48D9}" type="slidenum">
              <a:rPr lang="de-DE" smtClean="0"/>
              <a:pPr/>
              <a:t>3</a:t>
            </a:fld>
            <a:endParaRPr lang="de-DE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3650" y="722313"/>
            <a:ext cx="4795838" cy="3597275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59300"/>
            <a:ext cx="5851525" cy="431958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1674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F0F0BC-F5BA-4F58-91F6-565A26FFB0C0}" type="slidenum">
              <a:rPr lang="de-DE" smtClean="0"/>
              <a:pPr/>
              <a:t>35</a:t>
            </a:fld>
            <a:endParaRPr lang="de-DE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1776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A2A030-0C49-43A6-B8BE-1BE0C372F040}" type="slidenum">
              <a:rPr lang="de-DE" smtClean="0"/>
              <a:pPr/>
              <a:t>36</a:t>
            </a:fld>
            <a:endParaRPr lang="de-DE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1878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3CC6D2-0423-4397-9086-6C9D529B4B65}" type="slidenum">
              <a:rPr lang="de-DE" smtClean="0"/>
              <a:pPr/>
              <a:t>37</a:t>
            </a:fld>
            <a:endParaRPr lang="de-DE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19812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82E291-F92D-4B54-9250-2AFA83BD6464}" type="slidenum">
              <a:rPr lang="de-DE" smtClean="0"/>
              <a:pPr/>
              <a:t>38</a:t>
            </a:fld>
            <a:endParaRPr lang="de-DE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20836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96F5B4-EB62-4C7F-A385-1E16FE0B6AB8}" type="slidenum">
              <a:rPr lang="de-DE" smtClean="0"/>
              <a:pPr/>
              <a:t>39</a:t>
            </a:fld>
            <a:endParaRPr lang="de-DE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2186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3AF988-97EB-4B76-BECD-4D917D2FC8BB}" type="slidenum">
              <a:rPr lang="de-DE" smtClean="0"/>
              <a:pPr/>
              <a:t>40</a:t>
            </a:fld>
            <a:endParaRPr lang="de-DE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2288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A37A0A-D35B-4D77-A028-6ECDD3C1C1B9}" type="slidenum">
              <a:rPr lang="de-DE" smtClean="0"/>
              <a:pPr/>
              <a:t>41</a:t>
            </a:fld>
            <a:endParaRPr lang="de-DE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1264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CDF6B3-125B-4DE7-9E7E-E003C79A100A}" type="slidenum">
              <a:rPr lang="de-DE" smtClean="0"/>
              <a:pPr/>
              <a:t>42</a:t>
            </a:fld>
            <a:endParaRPr lang="de-DE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2390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D2FB8-81D1-481C-912F-003C36006F5C}" type="slidenum">
              <a:rPr lang="de-DE" smtClean="0"/>
              <a:pPr/>
              <a:t>43</a:t>
            </a:fld>
            <a:endParaRPr lang="de-DE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2390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D2FB8-81D1-481C-912F-003C36006F5C}" type="slidenum">
              <a:rPr lang="de-DE" smtClean="0"/>
              <a:pPr/>
              <a:t>44</a:t>
            </a:fld>
            <a:endParaRPr 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382C89-59A3-4B04-B713-A9200962D5B3}" type="slidenum">
              <a:rPr lang="de-DE" smtClean="0"/>
              <a:pPr/>
              <a:t>4</a:t>
            </a:fld>
            <a:endParaRPr lang="de-DE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57713"/>
            <a:ext cx="5851525" cy="4322762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2390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D2FB8-81D1-481C-912F-003C36006F5C}" type="slidenum">
              <a:rPr lang="de-DE" smtClean="0"/>
              <a:pPr/>
              <a:t>45</a:t>
            </a:fld>
            <a:endParaRPr lang="de-DE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2390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D2FB8-81D1-481C-912F-003C36006F5C}" type="slidenum">
              <a:rPr lang="de-DE" smtClean="0"/>
              <a:pPr/>
              <a:t>46</a:t>
            </a:fld>
            <a:endParaRPr lang="de-DE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2390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D2FB8-81D1-481C-912F-003C36006F5C}" type="slidenum">
              <a:rPr lang="de-DE" smtClean="0"/>
              <a:pPr/>
              <a:t>47</a:t>
            </a:fld>
            <a:endParaRPr lang="de-DE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2390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D2FB8-81D1-481C-912F-003C36006F5C}" type="slidenum">
              <a:rPr lang="de-DE" smtClean="0"/>
              <a:pPr/>
              <a:t>48</a:t>
            </a:fld>
            <a:endParaRPr lang="de-DE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2390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D2FB8-81D1-481C-912F-003C36006F5C}" type="slidenum">
              <a:rPr lang="de-DE" smtClean="0"/>
              <a:pPr/>
              <a:t>49</a:t>
            </a:fld>
            <a:endParaRPr lang="de-DE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2390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D2FB8-81D1-481C-912F-003C36006F5C}" type="slidenum">
              <a:rPr lang="de-DE" smtClean="0"/>
              <a:pPr/>
              <a:t>50</a:t>
            </a:fld>
            <a:endParaRPr lang="de-DE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2390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D2FB8-81D1-481C-912F-003C36006F5C}" type="slidenum">
              <a:rPr lang="de-DE" smtClean="0"/>
              <a:pPr/>
              <a:t>51</a:t>
            </a:fld>
            <a:endParaRPr lang="de-DE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2390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D2FB8-81D1-481C-912F-003C36006F5C}" type="slidenum">
              <a:rPr lang="de-DE" smtClean="0"/>
              <a:pPr/>
              <a:t>52</a:t>
            </a:fld>
            <a:endParaRPr lang="de-DE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2390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D2FB8-81D1-481C-912F-003C36006F5C}" type="slidenum">
              <a:rPr lang="de-DE" smtClean="0"/>
              <a:pPr/>
              <a:t>53</a:t>
            </a:fld>
            <a:endParaRPr lang="de-DE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2390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D2FB8-81D1-481C-912F-003C36006F5C}" type="slidenum">
              <a:rPr lang="de-DE" smtClean="0"/>
              <a:pPr/>
              <a:t>54</a:t>
            </a:fld>
            <a:endParaRPr 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EBB89A-0BE8-40EC-82F6-450364521509}" type="slidenum">
              <a:rPr lang="de-DE" smtClean="0"/>
              <a:pPr/>
              <a:t>5</a:t>
            </a:fld>
            <a:endParaRPr lang="de-DE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57713"/>
            <a:ext cx="5851525" cy="4322762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2390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D2FB8-81D1-481C-912F-003C36006F5C}" type="slidenum">
              <a:rPr lang="de-DE" smtClean="0"/>
              <a:pPr/>
              <a:t>55</a:t>
            </a:fld>
            <a:endParaRPr lang="de-DE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1264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CDF6B3-125B-4DE7-9E7E-E003C79A100A}" type="slidenum">
              <a:rPr lang="de-DE" smtClean="0"/>
              <a:pPr/>
              <a:t>56</a:t>
            </a:fld>
            <a:endParaRPr lang="de-DE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2390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D2FB8-81D1-481C-912F-003C36006F5C}" type="slidenum">
              <a:rPr lang="de-DE" smtClean="0"/>
              <a:pPr/>
              <a:t>57</a:t>
            </a:fld>
            <a:endParaRPr lang="de-DE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2390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D2FB8-81D1-481C-912F-003C36006F5C}" type="slidenum">
              <a:rPr lang="de-DE" smtClean="0"/>
              <a:pPr/>
              <a:t>58</a:t>
            </a:fld>
            <a:endParaRPr lang="de-DE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2390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D2FB8-81D1-481C-912F-003C36006F5C}" type="slidenum">
              <a:rPr lang="de-DE" smtClean="0"/>
              <a:pPr/>
              <a:t>59</a:t>
            </a:fld>
            <a:endParaRPr lang="de-DE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2390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D2FB8-81D1-481C-912F-003C36006F5C}" type="slidenum">
              <a:rPr lang="de-DE" smtClean="0"/>
              <a:pPr/>
              <a:t>60</a:t>
            </a:fld>
            <a:endParaRPr lang="de-DE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2390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D2FB8-81D1-481C-912F-003C36006F5C}" type="slidenum">
              <a:rPr lang="de-DE" smtClean="0"/>
              <a:pPr/>
              <a:t>61</a:t>
            </a:fld>
            <a:endParaRPr lang="de-DE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2390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D2FB8-81D1-481C-912F-003C36006F5C}" type="slidenum">
              <a:rPr lang="de-DE" smtClean="0"/>
              <a:pPr/>
              <a:t>62</a:t>
            </a:fld>
            <a:endParaRPr lang="de-DE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2390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D2FB8-81D1-481C-912F-003C36006F5C}" type="slidenum">
              <a:rPr lang="de-DE" smtClean="0"/>
              <a:pPr/>
              <a:t>63</a:t>
            </a:fld>
            <a:endParaRPr lang="de-DE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2390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D2FB8-81D1-481C-912F-003C36006F5C}" type="slidenum">
              <a:rPr lang="de-DE" smtClean="0"/>
              <a:pPr/>
              <a:t>64</a:t>
            </a:fld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EBB89A-0BE8-40EC-82F6-450364521509}" type="slidenum">
              <a:rPr lang="de-DE" smtClean="0"/>
              <a:pPr/>
              <a:t>6</a:t>
            </a:fld>
            <a:endParaRPr lang="de-DE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57713"/>
            <a:ext cx="5851525" cy="4322762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2390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D2FB8-81D1-481C-912F-003C36006F5C}" type="slidenum">
              <a:rPr lang="de-DE" smtClean="0"/>
              <a:pPr/>
              <a:t>65</a:t>
            </a:fld>
            <a:endParaRPr lang="de-DE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2390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D2FB8-81D1-481C-912F-003C36006F5C}" type="slidenum">
              <a:rPr lang="de-DE" smtClean="0"/>
              <a:pPr/>
              <a:t>66</a:t>
            </a:fld>
            <a:endParaRPr lang="de-DE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2390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D2FB8-81D1-481C-912F-003C36006F5C}" type="slidenum">
              <a:rPr lang="de-DE" smtClean="0"/>
              <a:pPr/>
              <a:t>67</a:t>
            </a:fld>
            <a:endParaRPr lang="de-DE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1264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CDF6B3-125B-4DE7-9E7E-E003C79A100A}" type="slidenum">
              <a:rPr lang="de-DE" smtClean="0"/>
              <a:pPr/>
              <a:t>68</a:t>
            </a:fld>
            <a:endParaRPr lang="de-DE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2390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D2FB8-81D1-481C-912F-003C36006F5C}" type="slidenum">
              <a:rPr lang="de-DE" smtClean="0"/>
              <a:pPr/>
              <a:t>69</a:t>
            </a:fld>
            <a:endParaRPr lang="de-DE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2390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D2FB8-81D1-481C-912F-003C36006F5C}" type="slidenum">
              <a:rPr lang="de-DE" smtClean="0"/>
              <a:pPr/>
              <a:t>70</a:t>
            </a:fld>
            <a:endParaRPr lang="de-DE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2390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D2FB8-81D1-481C-912F-003C36006F5C}" type="slidenum">
              <a:rPr lang="de-DE" smtClean="0"/>
              <a:pPr/>
              <a:t>71</a:t>
            </a:fld>
            <a:endParaRPr lang="de-DE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2390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D2FB8-81D1-481C-912F-003C36006F5C}" type="slidenum">
              <a:rPr lang="de-DE" smtClean="0"/>
              <a:pPr/>
              <a:t>72</a:t>
            </a:fld>
            <a:endParaRPr lang="de-DE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2390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D2FB8-81D1-481C-912F-003C36006F5C}" type="slidenum">
              <a:rPr lang="de-DE" smtClean="0"/>
              <a:pPr/>
              <a:t>73</a:t>
            </a:fld>
            <a:endParaRPr lang="de-DE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2390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D2FB8-81D1-481C-912F-003C36006F5C}" type="slidenum">
              <a:rPr lang="de-DE" smtClean="0"/>
              <a:pPr/>
              <a:t>74</a:t>
            </a:fld>
            <a:endParaRPr 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EBB89A-0BE8-40EC-82F6-450364521509}" type="slidenum">
              <a:rPr lang="de-DE" smtClean="0"/>
              <a:pPr/>
              <a:t>7</a:t>
            </a:fld>
            <a:endParaRPr lang="de-DE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57713"/>
            <a:ext cx="5851525" cy="4322762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2390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D2FB8-81D1-481C-912F-003C36006F5C}" type="slidenum">
              <a:rPr lang="de-DE" smtClean="0"/>
              <a:pPr/>
              <a:t>75</a:t>
            </a:fld>
            <a:endParaRPr lang="de-DE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2390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D2FB8-81D1-481C-912F-003C36006F5C}" type="slidenum">
              <a:rPr lang="de-DE" smtClean="0"/>
              <a:pPr/>
              <a:t>76</a:t>
            </a:fld>
            <a:endParaRPr lang="de-DE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2390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D2FB8-81D1-481C-912F-003C36006F5C}" type="slidenum">
              <a:rPr lang="de-DE" smtClean="0"/>
              <a:pPr/>
              <a:t>77</a:t>
            </a:fld>
            <a:endParaRPr lang="de-DE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1264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CDF6B3-125B-4DE7-9E7E-E003C79A100A}" type="slidenum">
              <a:rPr lang="de-DE" smtClean="0"/>
              <a:pPr/>
              <a:t>78</a:t>
            </a:fld>
            <a:endParaRPr lang="de-DE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24932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C9322A-AB94-46F8-AD9B-29F9683107EF}" type="slidenum">
              <a:rPr lang="de-DE" smtClean="0"/>
              <a:pPr/>
              <a:t>79</a:t>
            </a:fld>
            <a:endParaRPr lang="de-DE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25956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A28255-41DA-4877-B2C0-0808C4A3752F}" type="slidenum">
              <a:rPr lang="de-DE" smtClean="0"/>
              <a:pPr/>
              <a:t>80</a:t>
            </a:fld>
            <a:endParaRPr lang="de-DE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2698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D93D9B-1783-45E3-A99D-3D38565A8BDB}" type="slidenum">
              <a:rPr lang="de-DE" smtClean="0"/>
              <a:pPr/>
              <a:t>81</a:t>
            </a:fld>
            <a:endParaRPr lang="de-DE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2800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866DD9-A3FB-43FC-AEE4-5D848A1C525F}" type="slidenum">
              <a:rPr lang="de-DE" smtClean="0"/>
              <a:pPr/>
              <a:t>82</a:t>
            </a:fld>
            <a:endParaRPr lang="de-DE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2902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9062D9-9273-47A2-AFC0-C29AB9DE92E1}" type="slidenum">
              <a:rPr lang="de-DE" smtClean="0"/>
              <a:pPr/>
              <a:t>83</a:t>
            </a:fld>
            <a:endParaRPr lang="de-DE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1264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CDF6B3-125B-4DE7-9E7E-E003C79A100A}" type="slidenum">
              <a:rPr lang="de-DE" smtClean="0"/>
              <a:pPr/>
              <a:t>84</a:t>
            </a:fld>
            <a:endParaRPr 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EBB89A-0BE8-40EC-82F6-450364521509}" type="slidenum">
              <a:rPr lang="de-DE" smtClean="0"/>
              <a:pPr/>
              <a:t>11</a:t>
            </a:fld>
            <a:endParaRPr lang="de-DE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57713"/>
            <a:ext cx="5851525" cy="4322762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31076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988667-670E-45DC-8365-7451ABD260CA}" type="slidenum">
              <a:rPr lang="de-DE" smtClean="0"/>
              <a:pPr/>
              <a:t>85</a:t>
            </a:fld>
            <a:endParaRPr lang="de-DE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3210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9072D6-FD2E-4FD8-A84F-F3B164099646}" type="slidenum">
              <a:rPr lang="de-DE" smtClean="0"/>
              <a:pPr/>
              <a:t>86</a:t>
            </a:fld>
            <a:endParaRPr lang="de-DE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3312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7E1340-722C-4615-8ADB-981FE70E7604}" type="slidenum">
              <a:rPr lang="de-DE" smtClean="0"/>
              <a:pPr/>
              <a:t>87</a:t>
            </a:fld>
            <a:endParaRPr lang="de-DE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3414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77CC33-69FB-438C-A664-06B80586C23E}" type="slidenum">
              <a:rPr lang="de-DE" smtClean="0"/>
              <a:pPr/>
              <a:t>88</a:t>
            </a:fld>
            <a:endParaRPr lang="de-DE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35172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A74A78-23A6-4A4F-B8D2-3154E6E0B315}" type="slidenum">
              <a:rPr lang="de-DE" smtClean="0"/>
              <a:pPr/>
              <a:t>89</a:t>
            </a:fld>
            <a:endParaRPr lang="de-DE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1264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CDF6B3-125B-4DE7-9E7E-E003C79A100A}" type="slidenum">
              <a:rPr lang="de-DE" smtClean="0"/>
              <a:pPr/>
              <a:t>90</a:t>
            </a:fld>
            <a:endParaRPr lang="de-DE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3722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A534D2-F393-4693-BD30-1B7F00D6A98D}" type="slidenum">
              <a:rPr lang="de-DE" smtClean="0"/>
              <a:pPr/>
              <a:t>91</a:t>
            </a:fld>
            <a:endParaRPr lang="de-DE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3824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63CCE7-3D71-4AF6-8789-C90BB9F4AF26}" type="slidenum">
              <a:rPr lang="de-DE" smtClean="0"/>
              <a:pPr/>
              <a:t>92</a:t>
            </a:fld>
            <a:endParaRPr lang="de-DE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3926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5CB987-56D1-4376-8030-E75B3C79706A}" type="slidenum">
              <a:rPr lang="de-DE" smtClean="0"/>
              <a:pPr/>
              <a:t>93</a:t>
            </a:fld>
            <a:endParaRPr lang="de-DE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0291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40292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05CF71-03CC-42A1-A2B7-2794B203AC36}" type="slidenum">
              <a:rPr lang="de-DE" smtClean="0"/>
              <a:pPr/>
              <a:t>94</a:t>
            </a:fld>
            <a:endParaRPr 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DE21DA-EB97-4002-A91F-AEB62811B1E9}" type="slidenum">
              <a:rPr lang="de-DE" smtClean="0"/>
              <a:pPr/>
              <a:t>12</a:t>
            </a:fld>
            <a:endParaRPr lang="de-DE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57713"/>
            <a:ext cx="5851525" cy="4322762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45412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830326-FF11-4853-80B4-0731D022A54E}" type="slidenum">
              <a:rPr lang="de-DE" smtClean="0"/>
              <a:pPr/>
              <a:t>95</a:t>
            </a:fld>
            <a:endParaRPr lang="de-DE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41316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D3118E-A916-4097-8256-479FC9E89979}" type="slidenum">
              <a:rPr lang="de-DE" smtClean="0"/>
              <a:pPr/>
              <a:t>96</a:t>
            </a:fld>
            <a:endParaRPr lang="de-DE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44388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6EF61-4C38-4F1D-BAC8-FB56F11924DD}" type="slidenum">
              <a:rPr lang="de-DE" smtClean="0"/>
              <a:pPr/>
              <a:t>97</a:t>
            </a:fld>
            <a:endParaRPr lang="de-DE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4336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ABEF95-00C0-4FF1-9A6D-3059EE8947CC}" type="slidenum">
              <a:rPr lang="de-DE" smtClean="0"/>
              <a:pPr/>
              <a:t>98</a:t>
            </a:fld>
            <a:endParaRPr lang="de-DE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4234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B783E2-F78D-4DEE-8376-3B08ED160B22}" type="slidenum">
              <a:rPr lang="de-DE" smtClean="0"/>
              <a:pPr/>
              <a:t>99</a:t>
            </a:fld>
            <a:endParaRPr lang="de-DE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1264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CDF6B3-125B-4DE7-9E7E-E003C79A100A}" type="slidenum">
              <a:rPr lang="de-DE" smtClean="0"/>
              <a:pPr/>
              <a:t>100</a:t>
            </a:fld>
            <a:endParaRPr lang="de-DE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46436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2ABD1F-A631-415D-817E-7B17D0DD159E}" type="slidenum">
              <a:rPr lang="de-DE" smtClean="0"/>
              <a:pPr/>
              <a:t>101</a:t>
            </a:fld>
            <a:endParaRPr lang="de-DE" smtClean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46436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2ABD1F-A631-415D-817E-7B17D0DD159E}" type="slidenum">
              <a:rPr lang="de-DE" smtClean="0"/>
              <a:pPr/>
              <a:t>102</a:t>
            </a:fld>
            <a:endParaRPr lang="de-DE" smtClean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46436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2ABD1F-A631-415D-817E-7B17D0DD159E}" type="slidenum">
              <a:rPr lang="de-DE" smtClean="0"/>
              <a:pPr/>
              <a:t>103</a:t>
            </a:fld>
            <a:endParaRPr lang="de-DE" smtClean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BE" smtClean="0"/>
          </a:p>
        </p:txBody>
      </p:sp>
      <p:sp>
        <p:nvSpPr>
          <p:cNvPr id="146436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2ABD1F-A631-415D-817E-7B17D0DD159E}" type="slidenum">
              <a:rPr lang="de-DE" smtClean="0"/>
              <a:pPr/>
              <a:t>104</a:t>
            </a:fld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4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85750" y="260350"/>
            <a:ext cx="8856663" cy="973138"/>
          </a:xfrm>
          <a:prstGeom prst="rect">
            <a:avLst/>
          </a:prstGeom>
          <a:solidFill>
            <a:srgbClr val="FE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100000"/>
              </a:lnSpc>
              <a:buFontTx/>
              <a:buNone/>
            </a:pPr>
            <a:endParaRPr lang="en-US" sz="2000" b="0">
              <a:solidFill>
                <a:srgbClr val="FFFFFF"/>
              </a:solidFill>
            </a:endParaRPr>
          </a:p>
        </p:txBody>
      </p:sp>
      <p:sp>
        <p:nvSpPr>
          <p:cNvPr id="5" name="Text Box 170"/>
          <p:cNvSpPr txBox="1">
            <a:spLocks noChangeArrowheads="1"/>
          </p:cNvSpPr>
          <p:nvPr/>
        </p:nvSpPr>
        <p:spPr bwMode="auto">
          <a:xfrm>
            <a:off x="3213100" y="6461125"/>
            <a:ext cx="55467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endParaRPr lang="en-US" sz="1200" smtClean="0">
              <a:solidFill>
                <a:schemeClr val="bg2"/>
              </a:solidFill>
            </a:endParaRPr>
          </a:p>
          <a:p>
            <a:pPr algn="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en-US" sz="1200" smtClean="0">
                <a:solidFill>
                  <a:schemeClr val="bg2"/>
                </a:solidFill>
              </a:rPr>
              <a:t>Copyright © Rores Group 2013. All rights reserved.</a:t>
            </a:r>
          </a:p>
        </p:txBody>
      </p:sp>
      <p:pic>
        <p:nvPicPr>
          <p:cNvPr id="6" name="Picture 17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4825" y="485775"/>
            <a:ext cx="1905000" cy="609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262" name="Rectangle 166"/>
          <p:cNvSpPr>
            <a:spLocks noGrp="1" noChangeArrowheads="1"/>
          </p:cNvSpPr>
          <p:nvPr>
            <p:ph type="ctrTitle" sz="quarter"/>
          </p:nvPr>
        </p:nvSpPr>
        <p:spPr>
          <a:xfrm>
            <a:off x="538163" y="1420813"/>
            <a:ext cx="8208962" cy="1246187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/>
              <a:t>Titelmasterformat durch Klicken bearbeiten</a:t>
            </a:r>
          </a:p>
        </p:txBody>
      </p:sp>
      <p:sp>
        <p:nvSpPr>
          <p:cNvPr id="4263" name="Rectangle 1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38163" y="2770188"/>
            <a:ext cx="8208962" cy="15113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Formatvorlage des Untertitelmasters durch Klicken bearbeiten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</p:spTree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97663" y="263525"/>
            <a:ext cx="2051050" cy="601027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539750" y="263525"/>
            <a:ext cx="6005513" cy="601027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</p:spTree>
  </p:cSld>
  <p:clrMapOvr>
    <a:masterClrMapping/>
  </p:clrMapOvr>
  <p:transition spd="med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oud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263525"/>
            <a:ext cx="6140450" cy="808038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39750" y="1592263"/>
            <a:ext cx="4027488" cy="4681537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719638" y="1592263"/>
            <a:ext cx="4029075" cy="226377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4719638" y="4008438"/>
            <a:ext cx="4029075" cy="226536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</p:spTree>
  </p:cSld>
  <p:clrMapOvr>
    <a:masterClrMapping/>
  </p:clrMapOvr>
  <p:transition spd="med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263525"/>
            <a:ext cx="6140450" cy="808038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539750" y="1592263"/>
            <a:ext cx="4027488" cy="4681537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719638" y="1592263"/>
            <a:ext cx="4029075" cy="4681537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</p:spTree>
  </p:cSld>
  <p:clrMapOvr>
    <a:masterClrMapping/>
  </p:clrMapOvr>
  <p:transition spd="med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4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85750" y="260350"/>
            <a:ext cx="8856663" cy="973138"/>
          </a:xfrm>
          <a:prstGeom prst="rect">
            <a:avLst/>
          </a:prstGeom>
          <a:solidFill>
            <a:srgbClr val="FE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100000"/>
              </a:lnSpc>
              <a:buFontTx/>
              <a:buNone/>
            </a:pPr>
            <a:endParaRPr lang="en-US" sz="2000" b="0">
              <a:solidFill>
                <a:srgbClr val="FFFFFF"/>
              </a:solidFill>
            </a:endParaRPr>
          </a:p>
        </p:txBody>
      </p:sp>
      <p:sp>
        <p:nvSpPr>
          <p:cNvPr id="5" name="Text Box 170"/>
          <p:cNvSpPr txBox="1">
            <a:spLocks noChangeArrowheads="1"/>
          </p:cNvSpPr>
          <p:nvPr/>
        </p:nvSpPr>
        <p:spPr bwMode="auto">
          <a:xfrm>
            <a:off x="3213100" y="6461125"/>
            <a:ext cx="55467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endParaRPr lang="en-US" sz="1200" smtClean="0">
              <a:solidFill>
                <a:srgbClr val="FFFFFF"/>
              </a:solidFill>
            </a:endParaRPr>
          </a:p>
          <a:p>
            <a:pPr algn="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en-US" sz="1200" smtClean="0">
                <a:solidFill>
                  <a:srgbClr val="FFFFFF"/>
                </a:solidFill>
              </a:rPr>
              <a:t>Copyright © Rores Group 2013. All rights reserved.</a:t>
            </a:r>
          </a:p>
        </p:txBody>
      </p:sp>
      <p:pic>
        <p:nvPicPr>
          <p:cNvPr id="6" name="Picture 17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4825" y="485775"/>
            <a:ext cx="1905000" cy="609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262" name="Rectangle 166"/>
          <p:cNvSpPr>
            <a:spLocks noGrp="1" noChangeArrowheads="1"/>
          </p:cNvSpPr>
          <p:nvPr>
            <p:ph type="ctrTitle" sz="quarter"/>
          </p:nvPr>
        </p:nvSpPr>
        <p:spPr>
          <a:xfrm>
            <a:off x="538163" y="1420813"/>
            <a:ext cx="8208962" cy="1246187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/>
              <a:t>Titelmasterformat durch Klicken bearbeiten</a:t>
            </a:r>
          </a:p>
        </p:txBody>
      </p:sp>
      <p:sp>
        <p:nvSpPr>
          <p:cNvPr id="4263" name="Rectangle 1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38163" y="2770188"/>
            <a:ext cx="8208962" cy="15113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Formatvorlage des Untertitelmasters durch Klicken bearbeiten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</p:spTree>
  </p:cSld>
  <p:clrMapOvr>
    <a:masterClrMapping/>
  </p:clrMapOvr>
  <p:transition spd="med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39750" y="1592263"/>
            <a:ext cx="4027488" cy="4681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719638" y="1592263"/>
            <a:ext cx="4029075" cy="4681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</p:spTree>
  </p:cSld>
  <p:clrMapOvr>
    <a:masterClrMapping/>
  </p:clrMapOvr>
  <p:transition spd="med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</p:spTree>
  </p:cSld>
  <p:clrMapOvr>
    <a:masterClrMapping/>
  </p:clrMapOvr>
  <p:transition spd="med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</p:spTree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</p:spTree>
  </p:cSld>
  <p:clrMapOvr>
    <a:masterClrMapping/>
  </p:clrMapOvr>
  <p:transition spd="med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</p:spTree>
  </p:cSld>
  <p:clrMapOvr>
    <a:masterClrMapping/>
  </p:clrMapOvr>
  <p:transition spd="med"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97663" y="263525"/>
            <a:ext cx="2051050" cy="601027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539750" y="263525"/>
            <a:ext cx="6005513" cy="601027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</p:spTree>
  </p:cSld>
  <p:clrMapOvr>
    <a:masterClrMapping/>
  </p:clrMapOvr>
  <p:transition spd="med"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oud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263525"/>
            <a:ext cx="6140450" cy="808038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39750" y="1592263"/>
            <a:ext cx="4027488" cy="4681537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719638" y="1592263"/>
            <a:ext cx="4029075" cy="226377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4719638" y="4008438"/>
            <a:ext cx="4029075" cy="226536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</p:spTree>
  </p:cSld>
  <p:clrMapOvr>
    <a:masterClrMapping/>
  </p:clrMapOvr>
  <p:transition spd="med"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263525"/>
            <a:ext cx="6140450" cy="808038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539750" y="1592263"/>
            <a:ext cx="4027488" cy="4681537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719638" y="1592263"/>
            <a:ext cx="4029075" cy="4681537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</p:spTree>
  </p:cSld>
  <p:clrMapOvr>
    <a:masterClrMapping/>
  </p:clrMapOvr>
  <p:transition spd="med"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4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285750" y="260350"/>
            <a:ext cx="8856663" cy="973138"/>
          </a:xfrm>
          <a:prstGeom prst="rect">
            <a:avLst/>
          </a:prstGeom>
          <a:solidFill>
            <a:srgbClr val="FE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100000"/>
              </a:lnSpc>
              <a:buFontTx/>
              <a:buNone/>
            </a:pPr>
            <a:endParaRPr lang="en-US" sz="2000" b="0">
              <a:solidFill>
                <a:srgbClr val="FFFFFF"/>
              </a:solidFill>
            </a:endParaRPr>
          </a:p>
        </p:txBody>
      </p:sp>
      <p:sp>
        <p:nvSpPr>
          <p:cNvPr id="5" name="Text Box 170"/>
          <p:cNvSpPr txBox="1">
            <a:spLocks noChangeArrowheads="1"/>
          </p:cNvSpPr>
          <p:nvPr/>
        </p:nvSpPr>
        <p:spPr bwMode="auto">
          <a:xfrm>
            <a:off x="3213100" y="6461125"/>
            <a:ext cx="55467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endParaRPr lang="en-US" sz="1200" smtClean="0">
              <a:solidFill>
                <a:srgbClr val="FFFFFF"/>
              </a:solidFill>
            </a:endParaRPr>
          </a:p>
          <a:p>
            <a:pPr algn="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en-US" sz="1200" smtClean="0">
                <a:solidFill>
                  <a:srgbClr val="FFFFFF"/>
                </a:solidFill>
              </a:rPr>
              <a:t>Copyright © Rores Group 2013. All rights reserved.</a:t>
            </a:r>
          </a:p>
        </p:txBody>
      </p:sp>
      <p:pic>
        <p:nvPicPr>
          <p:cNvPr id="6" name="Picture 17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4825" y="485775"/>
            <a:ext cx="1905000" cy="609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262" name="Rectangle 166"/>
          <p:cNvSpPr>
            <a:spLocks noGrp="1" noChangeArrowheads="1"/>
          </p:cNvSpPr>
          <p:nvPr>
            <p:ph type="ctrTitle" sz="quarter"/>
          </p:nvPr>
        </p:nvSpPr>
        <p:spPr>
          <a:xfrm>
            <a:off x="538163" y="1420813"/>
            <a:ext cx="8208962" cy="1246187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/>
              <a:t>Titelmasterformat durch Klicken bearbeiten</a:t>
            </a:r>
          </a:p>
        </p:txBody>
      </p:sp>
      <p:sp>
        <p:nvSpPr>
          <p:cNvPr id="4263" name="Rectangle 1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38163" y="2770188"/>
            <a:ext cx="8208962" cy="15113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Formatvorlage des Untertitelmasters durch Klicken bearbeiten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</p:spTree>
  </p:cSld>
  <p:clrMapOvr>
    <a:masterClrMapping/>
  </p:clrMapOvr>
  <p:transition spd="med"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39750" y="1592263"/>
            <a:ext cx="4027488" cy="4681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719638" y="1592263"/>
            <a:ext cx="4029075" cy="4681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</p:spTree>
  </p:cSld>
  <p:clrMapOvr>
    <a:masterClrMapping/>
  </p:clrMapOvr>
  <p:transition spd="med"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</p:spTree>
  </p:cSld>
  <p:clrMapOvr>
    <a:masterClrMapping/>
  </p:clrMapOvr>
  <p:transition spd="med"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</p:spTree>
  </p:cSld>
  <p:clrMapOvr>
    <a:masterClrMapping/>
  </p:clrMapOvr>
  <p:transition spd="med"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</p:spTree>
  </p:cSld>
  <p:clrMapOvr>
    <a:masterClrMapping/>
  </p:clrMapOvr>
  <p:transition spd="med"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97663" y="263525"/>
            <a:ext cx="2051050" cy="601027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539750" y="263525"/>
            <a:ext cx="6005513" cy="601027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</p:spTree>
  </p:cSld>
  <p:clrMapOvr>
    <a:masterClrMapping/>
  </p:clrMapOvr>
  <p:transition spd="med"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oud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263525"/>
            <a:ext cx="6140450" cy="808038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39750" y="1592263"/>
            <a:ext cx="4027488" cy="4681537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719638" y="1592263"/>
            <a:ext cx="4029075" cy="226377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4719638" y="4008438"/>
            <a:ext cx="4029075" cy="226536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</p:spTree>
  </p:cSld>
  <p:clrMapOvr>
    <a:masterClrMapping/>
  </p:clrMapOvr>
  <p:transition spd="med"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263525"/>
            <a:ext cx="6140450" cy="808038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539750" y="1592263"/>
            <a:ext cx="4027488" cy="4681537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719638" y="1592263"/>
            <a:ext cx="4029075" cy="4681537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</p:spTree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39750" y="1592263"/>
            <a:ext cx="4027488" cy="4681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719638" y="1592263"/>
            <a:ext cx="4029075" cy="4681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</p:spTree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</p:spTree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</p:spTree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ags" Target="../tags/tag5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3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89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87338" y="260350"/>
            <a:ext cx="8856662" cy="973138"/>
          </a:xfrm>
          <a:prstGeom prst="rect">
            <a:avLst/>
          </a:prstGeom>
          <a:solidFill>
            <a:srgbClr val="FE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100000"/>
              </a:lnSpc>
              <a:buFontTx/>
              <a:buNone/>
            </a:pPr>
            <a:endParaRPr lang="en-US" sz="2000" b="0">
              <a:solidFill>
                <a:srgbClr val="FFFFFF"/>
              </a:solidFill>
            </a:endParaRPr>
          </a:p>
        </p:txBody>
      </p:sp>
      <p:sp>
        <p:nvSpPr>
          <p:cNvPr id="1027" name="Rectangle 19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592263"/>
            <a:ext cx="8208963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1028" name="Text Box 192"/>
          <p:cNvSpPr txBox="1">
            <a:spLocks noChangeArrowheads="1"/>
          </p:cNvSpPr>
          <p:nvPr/>
        </p:nvSpPr>
        <p:spPr bwMode="auto">
          <a:xfrm>
            <a:off x="554038" y="6488113"/>
            <a:ext cx="8778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  <a:defRPr/>
            </a:pPr>
            <a:r>
              <a:rPr lang="en-US" sz="1200" smtClean="0">
                <a:solidFill>
                  <a:schemeClr val="bg2"/>
                </a:solidFill>
              </a:rPr>
              <a:t>Pagina </a:t>
            </a:r>
            <a:fld id="{316BC9FA-0DFB-447D-9128-01C51E2206D3}" type="slidenum">
              <a:rPr lang="en-US" sz="1200" smtClean="0">
                <a:solidFill>
                  <a:schemeClr val="bg2"/>
                </a:solidFill>
              </a:rPr>
              <a:pPr>
                <a:lnSpc>
                  <a:spcPct val="100000"/>
                </a:lnSpc>
                <a:buFontTx/>
                <a:buNone/>
                <a:defRPr/>
              </a:pPr>
              <a:t>‹#›</a:t>
            </a:fld>
            <a:endParaRPr lang="en-US" sz="1200" smtClean="0">
              <a:solidFill>
                <a:schemeClr val="bg2"/>
              </a:solidFill>
            </a:endParaRPr>
          </a:p>
        </p:txBody>
      </p:sp>
      <p:sp>
        <p:nvSpPr>
          <p:cNvPr id="1029" name="Text Box 193"/>
          <p:cNvSpPr txBox="1">
            <a:spLocks noChangeArrowheads="1"/>
          </p:cNvSpPr>
          <p:nvPr/>
        </p:nvSpPr>
        <p:spPr bwMode="auto">
          <a:xfrm>
            <a:off x="1889125" y="6488113"/>
            <a:ext cx="9652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  <a:defRPr/>
            </a:pPr>
            <a:r>
              <a:rPr lang="en-US" sz="1200" smtClean="0">
                <a:solidFill>
                  <a:schemeClr val="bg2"/>
                </a:solidFill>
              </a:rPr>
              <a:t>Augustus 13</a:t>
            </a:r>
          </a:p>
        </p:txBody>
      </p:sp>
      <p:sp>
        <p:nvSpPr>
          <p:cNvPr id="1030" name="Rectangle 194"/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263525"/>
            <a:ext cx="614045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1031" name="Text Box 199"/>
          <p:cNvSpPr txBox="1">
            <a:spLocks noChangeArrowheads="1"/>
          </p:cNvSpPr>
          <p:nvPr/>
        </p:nvSpPr>
        <p:spPr bwMode="auto">
          <a:xfrm>
            <a:off x="3221038" y="6462713"/>
            <a:ext cx="55356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endParaRPr lang="en-US" sz="1200" smtClean="0">
              <a:solidFill>
                <a:schemeClr val="bg2"/>
              </a:solidFill>
            </a:endParaRPr>
          </a:p>
          <a:p>
            <a:pPr algn="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en-US" sz="1200" smtClean="0">
                <a:solidFill>
                  <a:schemeClr val="bg2"/>
                </a:solidFill>
              </a:rPr>
              <a:t>Copyright © Rores Group 2013. All rights reserved.</a:t>
            </a:r>
          </a:p>
        </p:txBody>
      </p:sp>
      <p:pic>
        <p:nvPicPr>
          <p:cNvPr id="1032" name="Picture 17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54825" y="485775"/>
            <a:ext cx="1905000" cy="609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59" r:id="rId1"/>
    <p:sldLayoutId id="2147484323" r:id="rId2"/>
    <p:sldLayoutId id="2147484324" r:id="rId3"/>
    <p:sldLayoutId id="2147484325" r:id="rId4"/>
    <p:sldLayoutId id="2147484326" r:id="rId5"/>
    <p:sldLayoutId id="2147484327" r:id="rId6"/>
    <p:sldLayoutId id="2147484328" r:id="rId7"/>
    <p:sldLayoutId id="2147484329" r:id="rId8"/>
    <p:sldLayoutId id="2147484330" r:id="rId9"/>
    <p:sldLayoutId id="2147484331" r:id="rId10"/>
    <p:sldLayoutId id="2147484332" r:id="rId11"/>
    <p:sldLayoutId id="2147484333" r:id="rId12"/>
    <p:sldLayoutId id="2147484334" r:id="rId13"/>
  </p:sldLayoutIdLst>
  <p:transition spd="med">
    <p:wipe dir="r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Font typeface="Wingdings" pitchFamily="2" charset="2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90500" indent="-188913"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381000" indent="-188913"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3pPr>
      <a:lvl4pPr marL="573088" indent="-190500"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763588" indent="-188913"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1220788" indent="-188913" algn="l" rtl="0" fontAlgn="base"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1677988" indent="-188913" algn="l" rtl="0" fontAlgn="base"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135188" indent="-188913" algn="l" rtl="0" fontAlgn="base"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2592388" indent="-188913" algn="l" rtl="0" fontAlgn="base"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3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89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87338" y="260350"/>
            <a:ext cx="8856662" cy="973138"/>
          </a:xfrm>
          <a:prstGeom prst="rect">
            <a:avLst/>
          </a:prstGeom>
          <a:solidFill>
            <a:srgbClr val="FE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100000"/>
              </a:lnSpc>
              <a:buFontTx/>
              <a:buNone/>
            </a:pPr>
            <a:endParaRPr lang="en-US" sz="2000" b="0">
              <a:solidFill>
                <a:srgbClr val="FFFFFF"/>
              </a:solidFill>
            </a:endParaRPr>
          </a:p>
        </p:txBody>
      </p:sp>
      <p:sp>
        <p:nvSpPr>
          <p:cNvPr id="2051" name="Rectangle 19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592263"/>
            <a:ext cx="8208963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2052" name="Text Box 192"/>
          <p:cNvSpPr txBox="1">
            <a:spLocks noChangeArrowheads="1"/>
          </p:cNvSpPr>
          <p:nvPr/>
        </p:nvSpPr>
        <p:spPr bwMode="auto">
          <a:xfrm>
            <a:off x="554038" y="6488113"/>
            <a:ext cx="8778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  <a:defRPr/>
            </a:pPr>
            <a:r>
              <a:rPr lang="en-US" sz="1200" smtClean="0">
                <a:solidFill>
                  <a:srgbClr val="FFFFFF"/>
                </a:solidFill>
              </a:rPr>
              <a:t>Pagina </a:t>
            </a:r>
            <a:fld id="{360AD764-31EC-441F-A279-D9F48C526F26}" type="slidenum">
              <a:rPr lang="en-US" sz="1200" smtClean="0">
                <a:solidFill>
                  <a:srgbClr val="FFFFFF"/>
                </a:solidFill>
              </a:rPr>
              <a:pPr>
                <a:lnSpc>
                  <a:spcPct val="100000"/>
                </a:lnSpc>
                <a:buFontTx/>
                <a:buNone/>
                <a:defRPr/>
              </a:pPr>
              <a:t>‹#›</a:t>
            </a:fld>
            <a:endParaRPr lang="en-US" sz="1200" smtClean="0">
              <a:solidFill>
                <a:srgbClr val="FFFFFF"/>
              </a:solidFill>
            </a:endParaRPr>
          </a:p>
        </p:txBody>
      </p:sp>
      <p:sp>
        <p:nvSpPr>
          <p:cNvPr id="2053" name="Text Box 193"/>
          <p:cNvSpPr txBox="1">
            <a:spLocks noChangeArrowheads="1"/>
          </p:cNvSpPr>
          <p:nvPr/>
        </p:nvSpPr>
        <p:spPr bwMode="auto">
          <a:xfrm>
            <a:off x="1889125" y="6488113"/>
            <a:ext cx="9652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  <a:defRPr/>
            </a:pPr>
            <a:r>
              <a:rPr lang="en-US" sz="1200" smtClean="0">
                <a:solidFill>
                  <a:srgbClr val="FFFFFF"/>
                </a:solidFill>
              </a:rPr>
              <a:t>Augustus 13</a:t>
            </a:r>
          </a:p>
        </p:txBody>
      </p:sp>
      <p:sp>
        <p:nvSpPr>
          <p:cNvPr id="2054" name="Rectangle 194"/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263525"/>
            <a:ext cx="614045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2055" name="Text Box 199"/>
          <p:cNvSpPr txBox="1">
            <a:spLocks noChangeArrowheads="1"/>
          </p:cNvSpPr>
          <p:nvPr/>
        </p:nvSpPr>
        <p:spPr bwMode="auto">
          <a:xfrm>
            <a:off x="3221038" y="6462713"/>
            <a:ext cx="55356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endParaRPr lang="en-US" sz="1200" smtClean="0">
              <a:solidFill>
                <a:srgbClr val="FFFFFF"/>
              </a:solidFill>
            </a:endParaRPr>
          </a:p>
          <a:p>
            <a:pPr algn="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en-US" sz="1200" smtClean="0">
                <a:solidFill>
                  <a:srgbClr val="FFFFFF"/>
                </a:solidFill>
              </a:rPr>
              <a:t>Copyright © Rores Group 2013. All rights reserved.</a:t>
            </a:r>
          </a:p>
        </p:txBody>
      </p:sp>
      <p:pic>
        <p:nvPicPr>
          <p:cNvPr id="2056" name="Picture 17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54825" y="485775"/>
            <a:ext cx="1905000" cy="609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60" r:id="rId1"/>
    <p:sldLayoutId id="2147484335" r:id="rId2"/>
    <p:sldLayoutId id="2147484336" r:id="rId3"/>
    <p:sldLayoutId id="2147484337" r:id="rId4"/>
    <p:sldLayoutId id="2147484338" r:id="rId5"/>
    <p:sldLayoutId id="2147484339" r:id="rId6"/>
    <p:sldLayoutId id="2147484340" r:id="rId7"/>
    <p:sldLayoutId id="2147484341" r:id="rId8"/>
    <p:sldLayoutId id="2147484342" r:id="rId9"/>
    <p:sldLayoutId id="2147484343" r:id="rId10"/>
    <p:sldLayoutId id="2147484344" r:id="rId11"/>
    <p:sldLayoutId id="2147484345" r:id="rId12"/>
    <p:sldLayoutId id="2147484346" r:id="rId13"/>
  </p:sldLayoutIdLst>
  <p:transition spd="med">
    <p:wipe dir="r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Font typeface="Wingdings" pitchFamily="2" charset="2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90500" indent="-188913"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381000" indent="-188913"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3pPr>
      <a:lvl4pPr marL="573088" indent="-190500"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763588" indent="-188913"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1220788" indent="-188913" algn="l" rtl="0" fontAlgn="base"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1677988" indent="-188913" algn="l" rtl="0" fontAlgn="base"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135188" indent="-188913" algn="l" rtl="0" fontAlgn="base"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2592388" indent="-188913" algn="l" rtl="0" fontAlgn="base"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3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89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87338" y="260350"/>
            <a:ext cx="8856662" cy="973138"/>
          </a:xfrm>
          <a:prstGeom prst="rect">
            <a:avLst/>
          </a:prstGeom>
          <a:solidFill>
            <a:srgbClr val="FE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100000"/>
              </a:lnSpc>
              <a:buFontTx/>
              <a:buNone/>
            </a:pPr>
            <a:endParaRPr lang="en-US" sz="2000" b="0">
              <a:solidFill>
                <a:srgbClr val="FFFFFF"/>
              </a:solidFill>
            </a:endParaRPr>
          </a:p>
        </p:txBody>
      </p:sp>
      <p:sp>
        <p:nvSpPr>
          <p:cNvPr id="3075" name="Rectangle 19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592263"/>
            <a:ext cx="8208963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3076" name="Text Box 192"/>
          <p:cNvSpPr txBox="1">
            <a:spLocks noChangeArrowheads="1"/>
          </p:cNvSpPr>
          <p:nvPr/>
        </p:nvSpPr>
        <p:spPr bwMode="auto">
          <a:xfrm>
            <a:off x="554038" y="6488113"/>
            <a:ext cx="8778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  <a:defRPr/>
            </a:pPr>
            <a:r>
              <a:rPr lang="en-US" sz="1200" smtClean="0">
                <a:solidFill>
                  <a:srgbClr val="FFFFFF"/>
                </a:solidFill>
              </a:rPr>
              <a:t>Pagina </a:t>
            </a:r>
            <a:fld id="{1CFD8EEC-BF8E-45AE-919A-6F65B248B107}" type="slidenum">
              <a:rPr lang="en-US" sz="1200" smtClean="0">
                <a:solidFill>
                  <a:srgbClr val="FFFFFF"/>
                </a:solidFill>
              </a:rPr>
              <a:pPr>
                <a:lnSpc>
                  <a:spcPct val="100000"/>
                </a:lnSpc>
                <a:buFontTx/>
                <a:buNone/>
                <a:defRPr/>
              </a:pPr>
              <a:t>‹#›</a:t>
            </a:fld>
            <a:endParaRPr lang="en-US" sz="1200" smtClean="0">
              <a:solidFill>
                <a:srgbClr val="FFFFFF"/>
              </a:solidFill>
            </a:endParaRPr>
          </a:p>
        </p:txBody>
      </p:sp>
      <p:sp>
        <p:nvSpPr>
          <p:cNvPr id="3077" name="Text Box 193"/>
          <p:cNvSpPr txBox="1">
            <a:spLocks noChangeArrowheads="1"/>
          </p:cNvSpPr>
          <p:nvPr/>
        </p:nvSpPr>
        <p:spPr bwMode="auto">
          <a:xfrm>
            <a:off x="1889125" y="6488113"/>
            <a:ext cx="9652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buFontTx/>
              <a:buNone/>
              <a:defRPr/>
            </a:pPr>
            <a:r>
              <a:rPr lang="en-US" sz="1200" smtClean="0">
                <a:solidFill>
                  <a:srgbClr val="FFFFFF"/>
                </a:solidFill>
              </a:rPr>
              <a:t>Augustus 13</a:t>
            </a:r>
          </a:p>
        </p:txBody>
      </p:sp>
      <p:sp>
        <p:nvSpPr>
          <p:cNvPr id="3078" name="Rectangle 194"/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263525"/>
            <a:ext cx="614045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3079" name="Text Box 199"/>
          <p:cNvSpPr txBox="1">
            <a:spLocks noChangeArrowheads="1"/>
          </p:cNvSpPr>
          <p:nvPr/>
        </p:nvSpPr>
        <p:spPr bwMode="auto">
          <a:xfrm>
            <a:off x="3221038" y="6462713"/>
            <a:ext cx="55356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1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endParaRPr lang="en-US" sz="1200" smtClean="0">
              <a:solidFill>
                <a:srgbClr val="FFFFFF"/>
              </a:solidFill>
            </a:endParaRPr>
          </a:p>
          <a:p>
            <a:pPr algn="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en-US" sz="1200" smtClean="0">
                <a:solidFill>
                  <a:srgbClr val="FFFFFF"/>
                </a:solidFill>
              </a:rPr>
              <a:t>Copyright © Rores Group 2013. All rights reserved.</a:t>
            </a:r>
          </a:p>
        </p:txBody>
      </p:sp>
      <p:pic>
        <p:nvPicPr>
          <p:cNvPr id="3080" name="Picture 17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54825" y="485775"/>
            <a:ext cx="1905000" cy="609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61" r:id="rId1"/>
    <p:sldLayoutId id="2147484347" r:id="rId2"/>
    <p:sldLayoutId id="2147484348" r:id="rId3"/>
    <p:sldLayoutId id="2147484349" r:id="rId4"/>
    <p:sldLayoutId id="2147484350" r:id="rId5"/>
    <p:sldLayoutId id="2147484351" r:id="rId6"/>
    <p:sldLayoutId id="2147484352" r:id="rId7"/>
    <p:sldLayoutId id="2147484353" r:id="rId8"/>
    <p:sldLayoutId id="2147484354" r:id="rId9"/>
    <p:sldLayoutId id="2147484355" r:id="rId10"/>
    <p:sldLayoutId id="2147484356" r:id="rId11"/>
    <p:sldLayoutId id="2147484357" r:id="rId12"/>
    <p:sldLayoutId id="2147484358" r:id="rId13"/>
  </p:sldLayoutIdLst>
  <p:transition spd="med">
    <p:wipe dir="r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Font typeface="Wingdings" pitchFamily="2" charset="2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90500" indent="-188913"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381000" indent="-188913"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3pPr>
      <a:lvl4pPr marL="573088" indent="-190500"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763588" indent="-188913" algn="l" rtl="0" eaLnBrk="0" fontAlgn="base" hangingPunct="0"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1220788" indent="-188913" algn="l" rtl="0" fontAlgn="base"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1677988" indent="-188913" algn="l" rtl="0" fontAlgn="base"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135188" indent="-188913" algn="l" rtl="0" fontAlgn="base"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2592388" indent="-188913" algn="l" rtl="0" fontAlgn="base">
        <a:spcBef>
          <a:spcPct val="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8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8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8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8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8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8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8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8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8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11.jpeg"/><Relationship Id="rId4" Type="http://schemas.openxmlformats.org/officeDocument/2006/relationships/image" Target="../media/image1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8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8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8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8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8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8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8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8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8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8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8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8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8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33.xml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0.tiff"/><Relationship Id="rId5" Type="http://schemas.openxmlformats.org/officeDocument/2006/relationships/image" Target="../media/image129.jpeg"/><Relationship Id="rId4" Type="http://schemas.openxmlformats.org/officeDocument/2006/relationships/image" Target="../media/image128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132.jpeg"/><Relationship Id="rId5" Type="http://schemas.openxmlformats.org/officeDocument/2006/relationships/image" Target="../media/image1.png"/><Relationship Id="rId4" Type="http://schemas.openxmlformats.org/officeDocument/2006/relationships/image" Target="../media/image1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13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18.jpe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 descr="dreamstimesmall_1210123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2588"/>
            <a:ext cx="91440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7338" y="260350"/>
            <a:ext cx="8856662" cy="973138"/>
          </a:xfrm>
          <a:prstGeom prst="rect">
            <a:avLst/>
          </a:prstGeom>
          <a:solidFill>
            <a:srgbClr val="FE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100000"/>
              </a:lnSpc>
              <a:buFontTx/>
              <a:buNone/>
            </a:pPr>
            <a:endParaRPr lang="en-US" sz="2000" b="0">
              <a:solidFill>
                <a:srgbClr val="FFFFFF"/>
              </a:solidFill>
            </a:endParaRPr>
          </a:p>
        </p:txBody>
      </p:sp>
      <p:pic>
        <p:nvPicPr>
          <p:cNvPr id="7172" name="Picture 5" descr="sie_logo_petrol_rgb_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00900" y="423863"/>
            <a:ext cx="16002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Rectangle 1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0"/>
            <a:ext cx="9144000" cy="1330325"/>
          </a:xfrm>
          <a:prstGeom prst="rect">
            <a:avLst/>
          </a:prstGeom>
          <a:solidFill>
            <a:srgbClr val="FE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buFontTx/>
              <a:buNone/>
            </a:pPr>
            <a:r>
              <a:rPr lang="nl-BE" sz="2000" dirty="0"/>
              <a:t>Investeren in Roemenië</a:t>
            </a:r>
            <a:endParaRPr lang="en-US" sz="2000" dirty="0"/>
          </a:p>
        </p:txBody>
      </p:sp>
      <p:sp>
        <p:nvSpPr>
          <p:cNvPr id="7174" name="Rectangle 16"/>
          <p:cNvSpPr>
            <a:spLocks noChangeArrowheads="1"/>
          </p:cNvSpPr>
          <p:nvPr/>
        </p:nvSpPr>
        <p:spPr bwMode="auto">
          <a:xfrm>
            <a:off x="287338" y="5845175"/>
            <a:ext cx="8208962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nl-BE" sz="2000" b="0" dirty="0" smtClean="0">
                <a:solidFill>
                  <a:schemeClr val="bg2"/>
                </a:solidFill>
              </a:rPr>
              <a:t>Rores Groep, </a:t>
            </a:r>
            <a:r>
              <a:rPr lang="nl-BE" sz="2000" b="0" dirty="0">
                <a:solidFill>
                  <a:schemeClr val="bg2"/>
                </a:solidFill>
              </a:rPr>
              <a:t>Eroului Necunoscut Nr. 49, 410 175 Oradea </a:t>
            </a:r>
          </a:p>
          <a:p>
            <a:pPr>
              <a:lnSpc>
                <a:spcPct val="100000"/>
              </a:lnSpc>
            </a:pPr>
            <a:r>
              <a:rPr lang="nl-BE" sz="2000" b="0" dirty="0">
                <a:solidFill>
                  <a:schemeClr val="bg2"/>
                </a:solidFill>
              </a:rPr>
              <a:t>Sergiu Panescu Mobiel: +40 740 177 </a:t>
            </a:r>
            <a:r>
              <a:rPr lang="nl-BE" sz="2000" b="0" dirty="0" smtClean="0">
                <a:solidFill>
                  <a:schemeClr val="bg2"/>
                </a:solidFill>
              </a:rPr>
              <a:t>246, Mobiel BE: +32 490 435 046</a:t>
            </a:r>
            <a:endParaRPr lang="en-US" sz="2000" b="0" dirty="0">
              <a:solidFill>
                <a:schemeClr val="bg2"/>
              </a:solidFill>
            </a:endParaRPr>
          </a:p>
        </p:txBody>
      </p:sp>
      <p:sp>
        <p:nvSpPr>
          <p:cNvPr id="7175" name="Text Box 18"/>
          <p:cNvSpPr txBox="1">
            <a:spLocks noChangeArrowheads="1"/>
          </p:cNvSpPr>
          <p:nvPr/>
        </p:nvSpPr>
        <p:spPr bwMode="auto">
          <a:xfrm>
            <a:off x="390525" y="1801813"/>
            <a:ext cx="5437188" cy="717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ts val="2800"/>
              </a:lnSpc>
            </a:pPr>
            <a:r>
              <a:rPr lang="nl-BE" sz="2800" dirty="0">
                <a:solidFill>
                  <a:schemeClr val="bg2"/>
                </a:solidFill>
              </a:rPr>
              <a:t>Investeren in een sterk groeiland, lid van de EU</a:t>
            </a:r>
          </a:p>
        </p:txBody>
      </p:sp>
      <p:pic>
        <p:nvPicPr>
          <p:cNvPr id="7176" name="Picture 17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4825" y="485775"/>
            <a:ext cx="1905000" cy="609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Opportuniteiten</a:t>
            </a:r>
          </a:p>
        </p:txBody>
      </p:sp>
      <p:sp>
        <p:nvSpPr>
          <p:cNvPr id="135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1039813" indent="-619125" eaLnBrk="1" hangingPunct="1">
              <a:buClr>
                <a:schemeClr val="bg2"/>
              </a:buClr>
              <a:buFont typeface="Wingdings" pitchFamily="2" charset="2"/>
              <a:buNone/>
              <a:defRPr/>
            </a:pPr>
            <a:r>
              <a:rPr lang="nl-BE" altLang="ja-JP" sz="1800" dirty="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dirty="0" smtClean="0">
              <a:ea typeface="MS Mincho" charset="-128"/>
              <a:cs typeface="Times New Roman" pitchFamily="18" charset="0"/>
            </a:endParaRPr>
          </a:p>
          <a:p>
            <a:pPr marL="1333500" lvl="1" indent="-457200" eaLnBrk="1" hangingPunct="1">
              <a:buClr>
                <a:srgbClr val="FF9900"/>
              </a:buClr>
              <a:defRPr/>
            </a:pP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Aankoop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bouwgronden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 (</a:t>
            </a: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ter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verkaveling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)</a:t>
            </a:r>
          </a:p>
          <a:p>
            <a:pPr marL="1333500" lvl="1" indent="-457200" eaLnBrk="1" hangingPunct="1">
              <a:buClr>
                <a:srgbClr val="FF9900"/>
              </a:buClr>
              <a:defRPr/>
            </a:pP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Bouwprojecten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 (</a:t>
            </a: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apartementen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, </a:t>
            </a: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huizen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, villa’s, </a:t>
            </a: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industriegebouwen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,…)</a:t>
            </a:r>
          </a:p>
          <a:p>
            <a:pPr marL="1333500" lvl="1" indent="-457200" eaLnBrk="1" hangingPunct="1">
              <a:buClr>
                <a:srgbClr val="FF9900"/>
              </a:buClr>
              <a:defRPr/>
            </a:pP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Verhuur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 van </a:t>
            </a: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vastgoed</a:t>
            </a:r>
            <a:endParaRPr lang="en-US" sz="180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1333500" lvl="1" indent="-457200" eaLnBrk="1" hangingPunct="1">
              <a:buClr>
                <a:srgbClr val="FF9900"/>
              </a:buClr>
              <a:defRPr/>
            </a:pPr>
            <a:endParaRPr lang="en-US" sz="180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1333500" lvl="1" indent="-457200" eaLnBrk="1" hangingPunct="1">
              <a:buClr>
                <a:srgbClr val="FF9900"/>
              </a:buClr>
              <a:defRPr/>
            </a:pP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Juridische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zekerheid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: </a:t>
            </a: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akte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eigendomstitel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 via de </a:t>
            </a: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Notaris</a:t>
            </a:r>
            <a:endParaRPr lang="en-US" sz="180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1333500" lvl="1" indent="-457200" eaLnBrk="1" hangingPunct="1">
              <a:buClr>
                <a:srgbClr val="FF9900"/>
              </a:buClr>
              <a:defRPr/>
            </a:pPr>
            <a:endParaRPr lang="en-US" sz="180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1333500" lvl="1" indent="-457200" eaLnBrk="1" hangingPunct="1">
              <a:buClr>
                <a:srgbClr val="FF9900"/>
              </a:buClr>
              <a:defRPr/>
            </a:pPr>
            <a:r>
              <a:rPr lang="en-US" sz="1800" dirty="0" err="1" smtClean="0">
                <a:solidFill>
                  <a:srgbClr val="FF0000"/>
                </a:solidFill>
                <a:ea typeface="+mn-ea"/>
                <a:cs typeface="+mn-cs"/>
              </a:rPr>
              <a:t>Rendement</a:t>
            </a:r>
            <a:r>
              <a:rPr lang="en-US" sz="1800" dirty="0" smtClean="0">
                <a:solidFill>
                  <a:srgbClr val="FF0000"/>
                </a:solidFill>
                <a:ea typeface="+mn-ea"/>
                <a:cs typeface="+mn-cs"/>
              </a:rPr>
              <a:t> van 6% - 7% per </a:t>
            </a:r>
            <a:r>
              <a:rPr lang="en-US" sz="1800" dirty="0" err="1" smtClean="0">
                <a:solidFill>
                  <a:srgbClr val="FF0000"/>
                </a:solidFill>
                <a:ea typeface="+mn-ea"/>
                <a:cs typeface="+mn-cs"/>
              </a:rPr>
              <a:t>jaar</a:t>
            </a:r>
            <a:r>
              <a:rPr lang="en-US" sz="1800" dirty="0" smtClean="0">
                <a:solidFill>
                  <a:srgbClr val="FF0000"/>
                </a:solidFill>
                <a:ea typeface="+mn-ea"/>
                <a:cs typeface="+mn-cs"/>
              </a:rPr>
              <a:t>, in de </a:t>
            </a:r>
            <a:r>
              <a:rPr lang="en-US" sz="1800" dirty="0" err="1" smtClean="0">
                <a:solidFill>
                  <a:srgbClr val="FF0000"/>
                </a:solidFill>
                <a:ea typeface="+mn-ea"/>
                <a:cs typeface="+mn-cs"/>
              </a:rPr>
              <a:t>toekomst</a:t>
            </a:r>
            <a:r>
              <a:rPr lang="en-US" sz="1800" dirty="0" smtClean="0">
                <a:solidFill>
                  <a:srgbClr val="FF0000"/>
                </a:solidFill>
                <a:ea typeface="+mn-ea"/>
                <a:cs typeface="+mn-cs"/>
              </a:rPr>
              <a:t>  </a:t>
            </a:r>
            <a:r>
              <a:rPr lang="en-US" sz="1800" dirty="0" err="1" smtClean="0">
                <a:solidFill>
                  <a:srgbClr val="FF0000"/>
                </a:solidFill>
                <a:ea typeface="+mn-ea"/>
                <a:cs typeface="+mn-cs"/>
              </a:rPr>
              <a:t>hoger</a:t>
            </a:r>
            <a:r>
              <a:rPr lang="en-US" sz="1800" dirty="0" smtClean="0">
                <a:solidFill>
                  <a:srgbClr val="FF0000"/>
                </a:solidFill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ea typeface="+mn-ea"/>
                <a:cs typeface="+mn-cs"/>
              </a:rPr>
              <a:t>rendement</a:t>
            </a:r>
            <a:r>
              <a:rPr lang="en-US" sz="1800" dirty="0" smtClean="0">
                <a:solidFill>
                  <a:srgbClr val="FF0000"/>
                </a:solidFill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ea typeface="+mn-ea"/>
                <a:cs typeface="+mn-cs"/>
              </a:rPr>
              <a:t>mogelijk</a:t>
            </a:r>
            <a:endParaRPr lang="en-US" sz="1800" dirty="0" smtClean="0">
              <a:solidFill>
                <a:srgbClr val="FF0000"/>
              </a:solidFill>
              <a:ea typeface="+mn-ea"/>
              <a:cs typeface="+mn-cs"/>
            </a:endParaRPr>
          </a:p>
          <a:p>
            <a:pPr marL="1333500" lvl="1" indent="-457200" eaLnBrk="1" hangingPunct="1">
              <a:buClr>
                <a:srgbClr val="FF9900"/>
              </a:buClr>
              <a:defRPr/>
            </a:pP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Dubbelbelastingsverdrag</a:t>
            </a:r>
            <a:endParaRPr lang="en-US" sz="180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1333500" lvl="1" indent="-457200" eaLnBrk="1" hangingPunct="1">
              <a:buClr>
                <a:srgbClr val="FF9900"/>
              </a:buClr>
              <a:defRPr/>
            </a:pPr>
            <a:endParaRPr lang="en-US" sz="180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1333500" lvl="1" indent="-457200" eaLnBrk="1" hangingPunct="1">
              <a:buClr>
                <a:srgbClr val="FF9900"/>
              </a:buClr>
              <a:defRPr/>
            </a:pPr>
            <a:r>
              <a:rPr lang="en-US" sz="1800" dirty="0" err="1" smtClean="0">
                <a:solidFill>
                  <a:srgbClr val="00B050"/>
                </a:solidFill>
                <a:ea typeface="+mn-ea"/>
                <a:cs typeface="+mn-cs"/>
              </a:rPr>
              <a:t>Investeringen</a:t>
            </a:r>
            <a:r>
              <a:rPr lang="en-US" sz="1800" dirty="0" smtClean="0">
                <a:solidFill>
                  <a:srgbClr val="00B050"/>
                </a:solidFill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00B050"/>
                </a:solidFill>
                <a:ea typeface="+mn-ea"/>
                <a:cs typeface="+mn-cs"/>
              </a:rPr>
              <a:t>vanaf</a:t>
            </a:r>
            <a:r>
              <a:rPr lang="en-US" sz="1800" dirty="0" smtClean="0">
                <a:solidFill>
                  <a:srgbClr val="00B050"/>
                </a:solidFill>
                <a:ea typeface="+mn-ea"/>
                <a:cs typeface="+mn-cs"/>
              </a:rPr>
              <a:t> 10.000 € </a:t>
            </a:r>
            <a:r>
              <a:rPr lang="en-US" sz="1800" dirty="0" err="1" smtClean="0">
                <a:solidFill>
                  <a:srgbClr val="00B050"/>
                </a:solidFill>
                <a:ea typeface="+mn-ea"/>
                <a:cs typeface="+mn-cs"/>
              </a:rPr>
              <a:t>mogelijk</a:t>
            </a:r>
            <a:endParaRPr lang="en-US" sz="1800" dirty="0" smtClean="0">
              <a:solidFill>
                <a:srgbClr val="00B050"/>
              </a:solidFill>
              <a:ea typeface="+mn-ea"/>
              <a:cs typeface="+mn-cs"/>
            </a:endParaRPr>
          </a:p>
          <a:p>
            <a:pPr marL="1333500" lvl="1" indent="-457200" eaLnBrk="1" hangingPunct="1">
              <a:buClr>
                <a:srgbClr val="FF9900"/>
              </a:buClr>
              <a:defRPr/>
            </a:pPr>
            <a:r>
              <a:rPr lang="en-US" sz="1800" dirty="0" err="1" smtClean="0">
                <a:solidFill>
                  <a:srgbClr val="000000"/>
                </a:solidFill>
              </a:rPr>
              <a:t>Mogelijkheid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dat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Rores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investeert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samen</a:t>
            </a:r>
            <a:r>
              <a:rPr lang="en-US" sz="1800" dirty="0" smtClean="0">
                <a:solidFill>
                  <a:srgbClr val="000000"/>
                </a:solidFill>
              </a:rPr>
              <a:t> met U in </a:t>
            </a:r>
            <a:r>
              <a:rPr lang="en-US" sz="1800" dirty="0" err="1" smtClean="0">
                <a:solidFill>
                  <a:srgbClr val="000000"/>
                </a:solidFill>
              </a:rPr>
              <a:t>projecten</a:t>
            </a:r>
            <a:endParaRPr lang="en-US" sz="1800" dirty="0" smtClean="0">
              <a:solidFill>
                <a:srgbClr val="00B050"/>
              </a:solidFill>
              <a:ea typeface="+mn-ea"/>
              <a:cs typeface="+mn-cs"/>
            </a:endParaRPr>
          </a:p>
          <a:p>
            <a:pPr marL="1524000" lvl="2" indent="-457200" eaLnBrk="1" hangingPunct="1">
              <a:buClr>
                <a:srgbClr val="FF9900"/>
              </a:buClr>
              <a:defRPr/>
            </a:pPr>
            <a:endParaRPr lang="en-US" sz="1800" dirty="0" smtClean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1508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 err="1">
                <a:solidFill>
                  <a:schemeClr val="accent4"/>
                </a:solidFill>
              </a:rPr>
              <a:t>Voor</a:t>
            </a: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dirty="0" err="1">
                <a:solidFill>
                  <a:schemeClr val="accent4"/>
                </a:solidFill>
              </a:rPr>
              <a:t>iedereen</a:t>
            </a: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dirty="0" err="1">
                <a:solidFill>
                  <a:schemeClr val="accent4"/>
                </a:solidFill>
              </a:rPr>
              <a:t>haalbaar</a:t>
            </a:r>
            <a:endParaRPr lang="en-US" sz="2000" dirty="0">
              <a:solidFill>
                <a:schemeClr val="accent4"/>
              </a:solidFill>
            </a:endParaRPr>
          </a:p>
        </p:txBody>
      </p:sp>
      <p:pic>
        <p:nvPicPr>
          <p:cNvPr id="6" name="Picture 5" descr="schitapanouregi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1850170"/>
            <a:ext cx="8774112" cy="437441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350838" y="1310420"/>
            <a:ext cx="8859837" cy="539750"/>
          </a:xfrm>
          <a:prstGeom prst="rect">
            <a:avLst/>
          </a:prstGeom>
          <a:solidFill>
            <a:srgbClr val="B3BA8A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 smtClean="0"/>
              <a:t>Te </a:t>
            </a:r>
            <a:r>
              <a:rPr lang="en-US" sz="2000" dirty="0" err="1" smtClean="0"/>
              <a:t>verkalen</a:t>
            </a:r>
            <a:r>
              <a:rPr lang="en-US" sz="2000" dirty="0" smtClean="0"/>
              <a:t> </a:t>
            </a:r>
            <a:r>
              <a:rPr lang="en-US" sz="2000" dirty="0" err="1" smtClean="0"/>
              <a:t>bouwgrond</a:t>
            </a:r>
            <a:r>
              <a:rPr lang="en-US" sz="2000" dirty="0" smtClean="0"/>
              <a:t> NUFARUL in ORADEA - </a:t>
            </a:r>
            <a:r>
              <a:rPr lang="en-US" sz="2000" dirty="0"/>
              <a:t>CIJFERS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85930" y="1905157"/>
          <a:ext cx="8310563" cy="4273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643"/>
                <a:gridCol w="5453920"/>
              </a:tblGrid>
              <a:tr h="378759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Bruto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jaarlijkse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cumulatieve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rendement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*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FFFF00"/>
                    </a:solidFill>
                  </a:tcPr>
                </a:tc>
              </a:tr>
              <a:tr h="327680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/>
                        <a:t>Eingendomtype</a:t>
                      </a:r>
                      <a:endParaRPr lang="en-US" sz="1400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/>
                        <a:t>Bouwgrond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ter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verkaveling</a:t>
                      </a:r>
                      <a:r>
                        <a:rPr lang="en-US" sz="1400" dirty="0" smtClean="0"/>
                        <a:t> 4.226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m² (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netto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 4</a:t>
                      </a:r>
                      <a:r>
                        <a:rPr lang="en-US" sz="1400" dirty="0" smtClean="0"/>
                        <a:t>.226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m²)</a:t>
                      </a:r>
                      <a:endParaRPr lang="en-US" sz="1400" dirty="0"/>
                    </a:p>
                  </a:txBody>
                  <a:tcPr marL="91442" marR="91442"/>
                </a:tc>
              </a:tr>
              <a:tr h="745557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/>
                        <a:t>Waarde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investering</a:t>
                      </a:r>
                      <a:endParaRPr lang="en-US" sz="1400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430.700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€ (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</a:rPr>
                        <a:t>kosten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</a:rPr>
                        <a:t>inbegrepen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: consultancy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Rores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aankoop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verkaveling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: architect,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landmeter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kadaster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notaris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elektriciteit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water,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kiezelweg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400" dirty="0"/>
                    </a:p>
                  </a:txBody>
                  <a:tcPr marL="91442" marR="91442"/>
                </a:tc>
              </a:tr>
              <a:tr h="378759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Horizon</a:t>
                      </a:r>
                      <a:endParaRPr lang="en-US" sz="1400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5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jaar</a:t>
                      </a:r>
                      <a:endParaRPr lang="en-US" sz="1400" dirty="0"/>
                    </a:p>
                  </a:txBody>
                  <a:tcPr marL="91442" marR="91442"/>
                </a:tc>
              </a:tr>
              <a:tr h="621346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Bruto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verkoopprijs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 </a:t>
                      </a:r>
                      <a:endParaRPr lang="en-US" sz="1400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618.326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€</a:t>
                      </a:r>
                      <a:endParaRPr lang="en-US" sz="1400" dirty="0"/>
                    </a:p>
                  </a:txBody>
                  <a:tcPr marL="91442" marR="91442"/>
                </a:tc>
              </a:tr>
              <a:tr h="571756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Totale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kosten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Beheer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 en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commissie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Rores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,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onroerendgoedbelastingen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/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taks</a:t>
                      </a:r>
                      <a:endParaRPr lang="en-US" sz="1400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>
                        <a:solidFill>
                          <a:schemeClr val="tx1"/>
                        </a:solidFill>
                        <a:ea typeface="MS Mincho" charset="-128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a typeface="MS Mincho" charset="-128"/>
                          <a:cs typeface="Times New Roman" pitchFamily="18" charset="0"/>
                        </a:rPr>
                        <a:t>50.700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€ </a:t>
                      </a:r>
                    </a:p>
                  </a:txBody>
                  <a:tcPr marL="91442" marR="91442">
                    <a:solidFill>
                      <a:srgbClr val="17B955"/>
                    </a:solidFill>
                  </a:tcPr>
                </a:tc>
              </a:tr>
              <a:tr h="378759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Netto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winst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 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136.926 </a:t>
                      </a:r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€</a:t>
                      </a:r>
                      <a:endParaRPr lang="en-US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17B955"/>
                    </a:solidFill>
                  </a:tcPr>
                </a:tc>
              </a:tr>
              <a:tr h="571756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Netto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jaarlijkse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cumulatieve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rendement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5,67% </a:t>
                      </a:r>
                      <a:endParaRPr lang="en-US" sz="1400" b="1" i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17B955"/>
                    </a:solidFill>
                  </a:tcPr>
                </a:tc>
              </a:tr>
            </a:tbl>
          </a:graphicData>
        </a:graphic>
      </p:graphicFrame>
      <p:sp>
        <p:nvSpPr>
          <p:cNvPr id="31778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sp>
        <p:nvSpPr>
          <p:cNvPr id="8" name="Afgeronde rechthoek 7"/>
          <p:cNvSpPr/>
          <p:nvPr/>
        </p:nvSpPr>
        <p:spPr bwMode="auto">
          <a:xfrm>
            <a:off x="4861790" y="4278738"/>
            <a:ext cx="2634673" cy="216000"/>
          </a:xfrm>
          <a:prstGeom prst="roundRect">
            <a:avLst/>
          </a:prstGeom>
          <a:solidFill>
            <a:srgbClr val="17B95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r>
              <a:rPr kumimoji="0" lang="nl-BE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Aankoop via 3 vennootschappen</a:t>
            </a:r>
          </a:p>
        </p:txBody>
      </p:sp>
      <p:sp>
        <p:nvSpPr>
          <p:cNvPr id="9" name="Rectangle 8"/>
          <p:cNvSpPr/>
          <p:nvPr/>
        </p:nvSpPr>
        <p:spPr>
          <a:xfrm>
            <a:off x="5448053" y="2046736"/>
            <a:ext cx="147647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MS Mincho" charset="-128"/>
                <a:cs typeface="Times New Roman" pitchFamily="18" charset="0"/>
              </a:rPr>
              <a:t>7,5%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65540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bg2"/>
                </a:solidFill>
              </a:rPr>
              <a:t>NIEUW PROJECT </a:t>
            </a:r>
            <a:r>
              <a:rPr lang="en-US" sz="2000" dirty="0" smtClean="0">
                <a:solidFill>
                  <a:schemeClr val="bg2"/>
                </a:solidFill>
              </a:rPr>
              <a:t>NUFARULUI </a:t>
            </a:r>
            <a:r>
              <a:rPr lang="en-US" sz="2000" dirty="0">
                <a:solidFill>
                  <a:schemeClr val="bg2"/>
                </a:solidFill>
              </a:rPr>
              <a:t>(ORADEA) - CIJFERS</a:t>
            </a:r>
          </a:p>
        </p:txBody>
      </p:sp>
      <p:sp>
        <p:nvSpPr>
          <p:cNvPr id="65570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pic>
        <p:nvPicPr>
          <p:cNvPr id="9" name="Picture 8" descr="1 De listat Octombrie 2013_Page_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65540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bg2"/>
                </a:solidFill>
              </a:rPr>
              <a:t>NIEUW PROJECT </a:t>
            </a:r>
            <a:r>
              <a:rPr lang="en-US" sz="2000" dirty="0" smtClean="0">
                <a:solidFill>
                  <a:schemeClr val="bg2"/>
                </a:solidFill>
              </a:rPr>
              <a:t>NUFARULUI </a:t>
            </a:r>
            <a:r>
              <a:rPr lang="en-US" sz="2000" dirty="0">
                <a:solidFill>
                  <a:schemeClr val="bg2"/>
                </a:solidFill>
              </a:rPr>
              <a:t>(ORADEA) - CIJFERS</a:t>
            </a:r>
          </a:p>
        </p:txBody>
      </p:sp>
      <p:sp>
        <p:nvSpPr>
          <p:cNvPr id="65570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pic>
        <p:nvPicPr>
          <p:cNvPr id="6" name="Picture 5" descr="3 Proiect Nufarul_Page_2 (3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65540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bg2"/>
                </a:solidFill>
              </a:rPr>
              <a:t>NIEUW PROJECT </a:t>
            </a:r>
            <a:r>
              <a:rPr lang="en-US" sz="2000" dirty="0" smtClean="0">
                <a:solidFill>
                  <a:schemeClr val="bg2"/>
                </a:solidFill>
              </a:rPr>
              <a:t>NUFARULUI </a:t>
            </a:r>
            <a:r>
              <a:rPr lang="en-US" sz="2000" dirty="0">
                <a:solidFill>
                  <a:schemeClr val="bg2"/>
                </a:solidFill>
              </a:rPr>
              <a:t>(ORADEA) - CIJFERS</a:t>
            </a:r>
          </a:p>
        </p:txBody>
      </p:sp>
      <p:sp>
        <p:nvSpPr>
          <p:cNvPr id="65570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pic>
        <p:nvPicPr>
          <p:cNvPr id="7" name="Picture 6" descr="2 Nufarul 3_O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65540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bg2"/>
                </a:solidFill>
              </a:rPr>
              <a:t>NIEUW PROJECT </a:t>
            </a:r>
            <a:r>
              <a:rPr lang="en-US" sz="2000" dirty="0" smtClean="0">
                <a:solidFill>
                  <a:schemeClr val="bg2"/>
                </a:solidFill>
              </a:rPr>
              <a:t>NUFARULUI </a:t>
            </a:r>
            <a:r>
              <a:rPr lang="en-US" sz="2000" dirty="0">
                <a:solidFill>
                  <a:schemeClr val="bg2"/>
                </a:solidFill>
              </a:rPr>
              <a:t>(ORADEA) - CIJFERS</a:t>
            </a:r>
          </a:p>
        </p:txBody>
      </p:sp>
      <p:sp>
        <p:nvSpPr>
          <p:cNvPr id="65570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pic>
        <p:nvPicPr>
          <p:cNvPr id="7" name="Picture 6" descr="9 De listat Octombrie 2013_Page_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65540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bg2"/>
                </a:solidFill>
              </a:rPr>
              <a:t>NIEUW PROJECT </a:t>
            </a:r>
            <a:r>
              <a:rPr lang="en-US" sz="2000" dirty="0" smtClean="0">
                <a:solidFill>
                  <a:schemeClr val="bg2"/>
                </a:solidFill>
              </a:rPr>
              <a:t>NUFARULUI </a:t>
            </a:r>
            <a:r>
              <a:rPr lang="en-US" sz="2000" dirty="0">
                <a:solidFill>
                  <a:schemeClr val="bg2"/>
                </a:solidFill>
              </a:rPr>
              <a:t>(ORADEA) - CIJFERS</a:t>
            </a:r>
          </a:p>
        </p:txBody>
      </p:sp>
      <p:sp>
        <p:nvSpPr>
          <p:cNvPr id="65570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pic>
        <p:nvPicPr>
          <p:cNvPr id="6" name="Picture 5" descr="8 De listat Octombrie 2013_Page_4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65540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bg2"/>
                </a:solidFill>
              </a:rPr>
              <a:t>NIEUW PROJECT </a:t>
            </a:r>
            <a:r>
              <a:rPr lang="en-US" sz="2000" dirty="0" smtClean="0">
                <a:solidFill>
                  <a:schemeClr val="bg2"/>
                </a:solidFill>
              </a:rPr>
              <a:t>NUFARULUI </a:t>
            </a:r>
            <a:r>
              <a:rPr lang="en-US" sz="2000" dirty="0">
                <a:solidFill>
                  <a:schemeClr val="bg2"/>
                </a:solidFill>
              </a:rPr>
              <a:t>(ORADEA) - CIJFERS</a:t>
            </a:r>
          </a:p>
        </p:txBody>
      </p:sp>
      <p:sp>
        <p:nvSpPr>
          <p:cNvPr id="65570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pic>
        <p:nvPicPr>
          <p:cNvPr id="6" name="Picture 5" descr="7 De listat Octombrie 2013_Page_4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65540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bg2"/>
                </a:solidFill>
              </a:rPr>
              <a:t>NIEUW PROJECT </a:t>
            </a:r>
            <a:r>
              <a:rPr lang="en-US" sz="2000" dirty="0" smtClean="0">
                <a:solidFill>
                  <a:schemeClr val="bg2"/>
                </a:solidFill>
              </a:rPr>
              <a:t>NUFARULUI </a:t>
            </a:r>
            <a:r>
              <a:rPr lang="en-US" sz="2000" dirty="0">
                <a:solidFill>
                  <a:schemeClr val="bg2"/>
                </a:solidFill>
              </a:rPr>
              <a:t>(ORADEA) - CIJFERS</a:t>
            </a:r>
          </a:p>
        </p:txBody>
      </p:sp>
      <p:sp>
        <p:nvSpPr>
          <p:cNvPr id="65570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pic>
        <p:nvPicPr>
          <p:cNvPr id="6" name="Picture 5" descr="5 De listat Octombrie 2013_Page_4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1850170"/>
            <a:ext cx="8774112" cy="437441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350838" y="1310420"/>
            <a:ext cx="8859837" cy="539750"/>
          </a:xfrm>
          <a:prstGeom prst="rect">
            <a:avLst/>
          </a:prstGeom>
          <a:solidFill>
            <a:srgbClr val="B3BA8A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 smtClean="0"/>
              <a:t>Project </a:t>
            </a:r>
            <a:r>
              <a:rPr lang="en-US" sz="2000" dirty="0" err="1" smtClean="0"/>
              <a:t>appartementen</a:t>
            </a:r>
            <a:r>
              <a:rPr lang="en-US" sz="2000" dirty="0" smtClean="0"/>
              <a:t> DACIA in ORADEA - </a:t>
            </a:r>
            <a:r>
              <a:rPr lang="en-US" sz="2000" dirty="0"/>
              <a:t>CIJFERS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95166" y="1905157"/>
          <a:ext cx="8310563" cy="4272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643"/>
                <a:gridCol w="5453920"/>
              </a:tblGrid>
              <a:tr h="490997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Netto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jaarlijkse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cumulatieve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rendement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*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FFFF00"/>
                    </a:solidFill>
                  </a:tcPr>
                </a:tc>
              </a:tr>
              <a:tr h="310503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/>
                        <a:t>Totale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bruto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oppervlakte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gebouw</a:t>
                      </a:r>
                      <a:endParaRPr lang="en-US" sz="1400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3.915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m² </a:t>
                      </a:r>
                      <a:endParaRPr lang="en-US" sz="1400" dirty="0"/>
                    </a:p>
                  </a:txBody>
                  <a:tcPr marL="91442" marR="91442"/>
                </a:tc>
              </a:tr>
              <a:tr h="706474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/>
                        <a:t>Waarde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investering</a:t>
                      </a:r>
                      <a:endParaRPr lang="en-US" sz="1400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2.226.500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€ (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</a:rPr>
                        <a:t>kosten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</a:rPr>
                        <a:t>inbegrepen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: consultancy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Rores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aankoop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project,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notaris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bouwen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van het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flatgebouw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: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Ondergrondse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garages +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Gelijkvloers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+ 6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Verdiepingen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+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Dakverdieping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enz</a:t>
                      </a:r>
                      <a:endParaRPr lang="en-US" sz="1400" dirty="0"/>
                    </a:p>
                  </a:txBody>
                  <a:tcPr marL="91442" marR="91442"/>
                </a:tc>
              </a:tr>
              <a:tr h="358904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Horizon</a:t>
                      </a:r>
                      <a:endParaRPr lang="en-US" sz="1400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2½</a:t>
                      </a:r>
                      <a:r>
                        <a:rPr lang="en-US" sz="1400" b="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jaar</a:t>
                      </a:r>
                      <a:endParaRPr lang="en-US" sz="1400" dirty="0"/>
                    </a:p>
                  </a:txBody>
                  <a:tcPr marL="91442" marR="91442"/>
                </a:tc>
              </a:tr>
              <a:tr h="588774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Bruto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verkoopprijs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 +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gerecupereerde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 BTW</a:t>
                      </a:r>
                      <a:endParaRPr lang="en-US" sz="1400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2.820.937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€</a:t>
                      </a:r>
                      <a:endParaRPr lang="en-US" sz="1400" dirty="0"/>
                    </a:p>
                  </a:txBody>
                  <a:tcPr marL="91442" marR="91442"/>
                </a:tc>
              </a:tr>
              <a:tr h="693173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Totale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kosten</a:t>
                      </a:r>
                      <a:endParaRPr lang="en-US" sz="1400" dirty="0" smtClean="0">
                        <a:solidFill>
                          <a:srgbClr val="000000"/>
                        </a:solidFill>
                        <a:ea typeface="MS Mincho" charset="-128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Beheer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 en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commissie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Rores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,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onroerendgoedbelastingen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/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taks</a:t>
                      </a:r>
                      <a:endParaRPr lang="en-US" sz="1400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>
                        <a:solidFill>
                          <a:schemeClr val="tx1"/>
                        </a:solidFill>
                        <a:ea typeface="MS Mincho" charset="-128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a typeface="MS Mincho" charset="-128"/>
                          <a:cs typeface="Times New Roman" pitchFamily="18" charset="0"/>
                        </a:rPr>
                        <a:t>179.919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€ </a:t>
                      </a:r>
                    </a:p>
                  </a:txBody>
                  <a:tcPr marL="91442" marR="91442">
                    <a:solidFill>
                      <a:srgbClr val="17B955"/>
                    </a:solidFill>
                  </a:tcPr>
                </a:tc>
              </a:tr>
              <a:tr h="490997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Te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recupereren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BTW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234.703 </a:t>
                      </a:r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€</a:t>
                      </a:r>
                      <a:endParaRPr lang="en-US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17B955"/>
                    </a:solidFill>
                  </a:tcPr>
                </a:tc>
              </a:tr>
              <a:tr h="541784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Netto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winst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594.437 </a:t>
                      </a:r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€</a:t>
                      </a:r>
                    </a:p>
                    <a:p>
                      <a:pPr algn="ctr"/>
                      <a:endParaRPr lang="en-US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17B955"/>
                    </a:solidFill>
                  </a:tcPr>
                </a:tc>
              </a:tr>
            </a:tbl>
          </a:graphicData>
        </a:graphic>
      </p:graphicFrame>
      <p:sp>
        <p:nvSpPr>
          <p:cNvPr id="31778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sp>
        <p:nvSpPr>
          <p:cNvPr id="8" name="Afgeronde rechthoek 7"/>
          <p:cNvSpPr/>
          <p:nvPr/>
        </p:nvSpPr>
        <p:spPr bwMode="auto">
          <a:xfrm>
            <a:off x="5037274" y="4278738"/>
            <a:ext cx="2240973" cy="216000"/>
          </a:xfrm>
          <a:prstGeom prst="roundRect">
            <a:avLst/>
          </a:prstGeom>
          <a:solidFill>
            <a:srgbClr val="17B95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r>
              <a:rPr kumimoji="0" lang="nl-BE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Aankoop via vennootschap</a:t>
            </a:r>
          </a:p>
        </p:txBody>
      </p:sp>
      <p:sp>
        <p:nvSpPr>
          <p:cNvPr id="9" name="Rectangle 8"/>
          <p:cNvSpPr/>
          <p:nvPr/>
        </p:nvSpPr>
        <p:spPr>
          <a:xfrm>
            <a:off x="5249702" y="2046736"/>
            <a:ext cx="1641900" cy="4399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MS Mincho" charset="-128"/>
                <a:cs typeface="Times New Roman" pitchFamily="18" charset="0"/>
              </a:rPr>
              <a:t>9,87%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1850170"/>
            <a:ext cx="8774112" cy="437441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350838" y="1310420"/>
            <a:ext cx="8859837" cy="539750"/>
          </a:xfrm>
          <a:prstGeom prst="rect">
            <a:avLst/>
          </a:prstGeom>
          <a:solidFill>
            <a:srgbClr val="B3BA8A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 smtClean="0"/>
              <a:t>Project </a:t>
            </a:r>
            <a:r>
              <a:rPr lang="en-US" sz="2000" dirty="0" err="1" smtClean="0"/>
              <a:t>appartementen</a:t>
            </a:r>
            <a:r>
              <a:rPr lang="en-US" sz="2000" dirty="0" smtClean="0"/>
              <a:t> DACIA (ORADEA ) - </a:t>
            </a:r>
            <a:r>
              <a:rPr lang="en-US" sz="2000" dirty="0"/>
              <a:t>CIJFERS</a:t>
            </a:r>
          </a:p>
        </p:txBody>
      </p:sp>
      <p:sp>
        <p:nvSpPr>
          <p:cNvPr id="31778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85929" y="1933293"/>
          <a:ext cx="8345633" cy="4208884"/>
        </p:xfrm>
        <a:graphic>
          <a:graphicData uri="http://schemas.openxmlformats.org/drawingml/2006/table">
            <a:tbl>
              <a:tblPr/>
              <a:tblGrid>
                <a:gridCol w="2607390"/>
                <a:gridCol w="609467"/>
                <a:gridCol w="1223893"/>
                <a:gridCol w="664871"/>
                <a:gridCol w="997309"/>
                <a:gridCol w="997309"/>
                <a:gridCol w="1245394"/>
              </a:tblGrid>
              <a:tr h="8586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Type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37" marR="65237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Aantal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stuks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37" marR="65237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Bebouwde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oppervlakte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m</a:t>
                      </a:r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²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37" marR="65237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Prijs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Eur</a:t>
                      </a: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m²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37" marR="65237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Totale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bruto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verkoopprijs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Eur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stuk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37" marR="65237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Totale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bruto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verkoopprijs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Eur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37" marR="65237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Totale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bebouwde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oppervlakte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m²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37" marR="65237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2934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Appartement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1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kamer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verdieping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1 - 6)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30,5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800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20.400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439.200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549</a:t>
                      </a:r>
                      <a:endParaRPr lang="en-U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42934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Appartement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2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kamers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verdieping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1- 6)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</a:t>
                      </a:r>
                      <a:endParaRPr lang="en-U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60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800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48.000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1.440.000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1.800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6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Appartement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1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kamer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dakverdieping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en-U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34,84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775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27.001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81.003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104,52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42934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Appartement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2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kamers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dakverdieping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60</a:t>
                      </a:r>
                      <a:endParaRPr lang="en-U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775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46.500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186.000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240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6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Commerciele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winkelruimte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en-U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210,975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1000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210.975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421.950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421,95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836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Ondergrondse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garage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</a:t>
                      </a:r>
                      <a:endParaRPr lang="en-U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24,17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8.500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153.000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435,06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6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Buitenparkeerplaats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en-U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</a:t>
                      </a:r>
                      <a:endParaRPr lang="en-US" sz="12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4.500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45.000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200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836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Totale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verkoopprijs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bruto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2.766.153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402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Totale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bebouwde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oppervlakte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m² (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zonder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buitenparkeerplaats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en garages)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3.115,47</a:t>
                      </a:r>
                      <a:endParaRPr lang="en-US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5237" marR="652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287338" y="1590675"/>
            <a:ext cx="8856662" cy="46815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nl-BE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4163" y="2127250"/>
            <a:ext cx="8859837" cy="4335463"/>
          </a:xfrm>
          <a:noFill/>
        </p:spPr>
        <p:txBody>
          <a:bodyPr/>
          <a:lstStyle/>
          <a:p>
            <a:pPr lvl="1" eaLnBrk="1" hangingPunct="1">
              <a:buClr>
                <a:schemeClr val="folHlink"/>
              </a:buClr>
            </a:pPr>
            <a:endParaRPr lang="nl-BE" sz="1600" dirty="0" smtClean="0"/>
          </a:p>
          <a:p>
            <a:pPr marL="536575" lvl="2" indent="-166688" eaLnBrk="1" hangingPunct="1">
              <a:buClr>
                <a:srgbClr val="336699"/>
              </a:buClr>
            </a:pPr>
            <a:endParaRPr lang="nl-BE" sz="1600" dirty="0" smtClean="0"/>
          </a:p>
          <a:p>
            <a:pPr marL="536575" lvl="2" indent="-166688" eaLnBrk="1" hangingPunct="1">
              <a:buClr>
                <a:srgbClr val="336699"/>
              </a:buClr>
            </a:pPr>
            <a:r>
              <a:rPr lang="nl-BE" sz="1600" dirty="0" smtClean="0"/>
              <a:t>Voorbeeld ontwikkeling Oradea: megaproject 75 miljoen </a:t>
            </a:r>
            <a:r>
              <a:rPr lang="en-US" sz="1600" dirty="0" smtClean="0"/>
              <a:t>€ </a:t>
            </a:r>
            <a:r>
              <a:rPr lang="en-US" sz="1600" dirty="0" err="1" smtClean="0"/>
              <a:t>voor</a:t>
            </a:r>
            <a:r>
              <a:rPr lang="en-US" sz="1600" dirty="0" smtClean="0"/>
              <a:t> de </a:t>
            </a:r>
            <a:r>
              <a:rPr lang="en-US" sz="1600" dirty="0" err="1" smtClean="0"/>
              <a:t>grote</a:t>
            </a:r>
            <a:r>
              <a:rPr lang="en-US" sz="1600" dirty="0" smtClean="0"/>
              <a:t> ring </a:t>
            </a:r>
            <a:r>
              <a:rPr lang="en-US" sz="1600" dirty="0" err="1" smtClean="0"/>
              <a:t>rond</a:t>
            </a:r>
            <a:r>
              <a:rPr lang="en-US" sz="1600" dirty="0" smtClean="0"/>
              <a:t> Oradea</a:t>
            </a:r>
            <a:endParaRPr lang="nl-BE" sz="1600" dirty="0" smtClean="0"/>
          </a:p>
          <a:p>
            <a:pPr marL="536575" lvl="2" indent="-166688" eaLnBrk="1" hangingPunct="1">
              <a:buClr>
                <a:srgbClr val="336699"/>
              </a:buClr>
            </a:pPr>
            <a:r>
              <a:rPr lang="nl-BE" sz="1600" dirty="0" smtClean="0"/>
              <a:t>Luchthaven Oradea zal internationaal worden: 74 miljoen </a:t>
            </a:r>
            <a:r>
              <a:rPr lang="en-US" sz="1600" dirty="0" smtClean="0"/>
              <a:t>€</a:t>
            </a:r>
          </a:p>
          <a:p>
            <a:pPr marL="536575" lvl="2" indent="-166688" eaLnBrk="1" hangingPunct="1">
              <a:buClr>
                <a:srgbClr val="336699"/>
              </a:buClr>
            </a:pPr>
            <a:r>
              <a:rPr lang="en-US" sz="1600" dirty="0" err="1" smtClean="0"/>
              <a:t>Nieuwe</a:t>
            </a:r>
            <a:r>
              <a:rPr lang="en-US" sz="1600" dirty="0" smtClean="0"/>
              <a:t> </a:t>
            </a:r>
            <a:r>
              <a:rPr lang="en-US" sz="1600" dirty="0" err="1" smtClean="0"/>
              <a:t>industrieparken</a:t>
            </a:r>
            <a:r>
              <a:rPr lang="en-US" sz="1600" dirty="0" smtClean="0"/>
              <a:t> in: </a:t>
            </a:r>
            <a:r>
              <a:rPr lang="en-US" sz="1600" dirty="0" err="1" smtClean="0"/>
              <a:t>Tileagd</a:t>
            </a:r>
            <a:r>
              <a:rPr lang="en-US" sz="1600" dirty="0" smtClean="0"/>
              <a:t>, </a:t>
            </a:r>
            <a:r>
              <a:rPr lang="en-US" sz="1600" dirty="0" err="1" smtClean="0"/>
              <a:t>Beius</a:t>
            </a:r>
            <a:r>
              <a:rPr lang="en-US" sz="1600" dirty="0" smtClean="0"/>
              <a:t>, </a:t>
            </a:r>
            <a:r>
              <a:rPr lang="en-US" sz="1600" dirty="0" err="1" smtClean="0"/>
              <a:t>Marghita</a:t>
            </a:r>
            <a:r>
              <a:rPr lang="en-US" sz="1600" dirty="0" smtClean="0"/>
              <a:t>, </a:t>
            </a:r>
            <a:r>
              <a:rPr lang="en-US" sz="1600" dirty="0" err="1" smtClean="0"/>
              <a:t>Sacuieni</a:t>
            </a:r>
            <a:r>
              <a:rPr lang="en-US" sz="1600" dirty="0" smtClean="0"/>
              <a:t> 80 </a:t>
            </a:r>
            <a:r>
              <a:rPr lang="en-US" sz="1600" dirty="0" err="1" smtClean="0"/>
              <a:t>miljoen</a:t>
            </a:r>
            <a:r>
              <a:rPr lang="en-US" sz="1600" dirty="0" smtClean="0"/>
              <a:t> €</a:t>
            </a:r>
          </a:p>
          <a:p>
            <a:pPr marL="536575" lvl="2" indent="-166688" eaLnBrk="1" hangingPunct="1">
              <a:buClr>
                <a:srgbClr val="336699"/>
              </a:buClr>
            </a:pPr>
            <a:r>
              <a:rPr lang="en-US" sz="1600" dirty="0" err="1" smtClean="0"/>
              <a:t>Infrastructuur</a:t>
            </a:r>
            <a:r>
              <a:rPr lang="en-US" sz="1600" dirty="0" smtClean="0"/>
              <a:t> </a:t>
            </a:r>
            <a:r>
              <a:rPr lang="en-US" sz="1600" dirty="0" err="1" smtClean="0"/>
              <a:t>uitbreiden</a:t>
            </a:r>
            <a:r>
              <a:rPr lang="en-US" sz="1600" dirty="0" smtClean="0"/>
              <a:t>: water, </a:t>
            </a:r>
            <a:r>
              <a:rPr lang="en-US" sz="1600" dirty="0" err="1" smtClean="0"/>
              <a:t>riolering</a:t>
            </a:r>
            <a:r>
              <a:rPr lang="en-US" sz="1600" dirty="0" smtClean="0"/>
              <a:t>, gas, </a:t>
            </a:r>
            <a:r>
              <a:rPr lang="en-US" sz="1600" dirty="0" err="1" smtClean="0"/>
              <a:t>electriciteit</a:t>
            </a:r>
            <a:r>
              <a:rPr lang="en-US" sz="1600" dirty="0" smtClean="0"/>
              <a:t>, </a:t>
            </a:r>
            <a:r>
              <a:rPr lang="en-US" sz="1600" dirty="0" err="1" smtClean="0"/>
              <a:t>wegen</a:t>
            </a:r>
            <a:endParaRPr lang="en-US" sz="1600" dirty="0" smtClean="0"/>
          </a:p>
          <a:p>
            <a:pPr marL="536575" lvl="2" indent="-166688" eaLnBrk="1" hangingPunct="1">
              <a:buClr>
                <a:srgbClr val="336699"/>
              </a:buClr>
            </a:pPr>
            <a:endParaRPr lang="nl-BE" sz="1600" dirty="0" smtClean="0"/>
          </a:p>
          <a:p>
            <a:pPr marL="536575" lvl="2" indent="-166688" eaLnBrk="1" hangingPunct="1">
              <a:buClr>
                <a:srgbClr val="336699"/>
              </a:buClr>
            </a:pPr>
            <a:r>
              <a:rPr lang="nl-BE" sz="1600" dirty="0" smtClean="0"/>
              <a:t>Lening 7%-8% / JAAR in EURO en 8%-9% / JAAR in LEI</a:t>
            </a:r>
          </a:p>
          <a:p>
            <a:pPr marL="536575" lvl="2" indent="-166688" eaLnBrk="1" hangingPunct="1">
              <a:buClr>
                <a:srgbClr val="336699"/>
              </a:buClr>
            </a:pPr>
            <a:r>
              <a:rPr lang="nl-BE" sz="1600" dirty="0" smtClean="0"/>
              <a:t>Intrest op het geld op de bank in EURO: 2%/JAAR en i</a:t>
            </a:r>
            <a:r>
              <a:rPr lang="en-US" sz="1600" dirty="0" smtClean="0"/>
              <a:t>n LEI: 3,5%/JAAR</a:t>
            </a:r>
          </a:p>
          <a:p>
            <a:pPr marL="536575" lvl="2" indent="-166688" eaLnBrk="1" hangingPunct="1">
              <a:buClr>
                <a:srgbClr val="336699"/>
              </a:buClr>
            </a:pPr>
            <a:endParaRPr lang="en-US" sz="1600" dirty="0" smtClean="0">
              <a:solidFill>
                <a:srgbClr val="FF0000"/>
              </a:solidFill>
            </a:endParaRPr>
          </a:p>
          <a:p>
            <a:pPr marL="536575" lvl="2" indent="-166688" eaLnBrk="1" hangingPunct="1">
              <a:buClr>
                <a:srgbClr val="336699"/>
              </a:buClr>
            </a:pPr>
            <a:endParaRPr lang="en-US" sz="1600" dirty="0" smtClean="0">
              <a:solidFill>
                <a:srgbClr val="FF0000"/>
              </a:solidFill>
            </a:endParaRPr>
          </a:p>
          <a:p>
            <a:pPr marL="536575" lvl="2" indent="-166688" eaLnBrk="1" hangingPunct="1">
              <a:buClr>
                <a:srgbClr val="336699"/>
              </a:buClr>
            </a:pPr>
            <a:endParaRPr lang="nl-BE" sz="1600" dirty="0" smtClean="0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539750" y="539750"/>
            <a:ext cx="6140450" cy="4714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lnSpc>
                <a:spcPct val="100000"/>
              </a:lnSpc>
              <a:buFontTx/>
              <a:buNone/>
            </a:pPr>
            <a:r>
              <a:rPr lang="en-US" sz="2000" dirty="0" err="1"/>
              <a:t>Waarom</a:t>
            </a:r>
            <a:r>
              <a:rPr lang="en-US" sz="2000" dirty="0"/>
              <a:t> </a:t>
            </a:r>
            <a:r>
              <a:rPr lang="en-US" sz="2000" dirty="0" err="1"/>
              <a:t>Roemenië</a:t>
            </a:r>
            <a:r>
              <a:rPr lang="en-US" sz="2000" dirty="0"/>
              <a:t>?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84163" y="1587500"/>
            <a:ext cx="8859837" cy="539750"/>
          </a:xfrm>
          <a:prstGeom prst="rect">
            <a:avLst/>
          </a:prstGeom>
          <a:solidFill>
            <a:srgbClr val="336699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Belangrijkste voordelen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68612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6" name="Picture 5" descr="1 Bloc P+7_CU TEX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68612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6" name="Picture 5" descr="De listat Octombrie 2013_Page_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69636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6" name="Picture 5" descr="Eroul Necunoscut 2014 20 februarie ultimele modificari_o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67588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7" name="Picture 6" descr="3 Proiecte cu distante de modificat_Eroul Necunoscu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66564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6" name="Picture 5" descr="1 De listat Octombrie 2013_Page_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70660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6" name="Picture 5" descr="4 De listat Octombrie 2013_Page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71684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6" name="Picture 5" descr="5 De listat Octombrie 2013_Page_3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72708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6" name="Picture 5" descr="6 De listat Octombrie 2013_Page_3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73732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6" name="Picture 5" descr="7 De listat Octombrie 2013_Page_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74756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6" name="Picture 5" descr="9 De listat Octombrie 2013_Page_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7338" y="260350"/>
            <a:ext cx="8856662" cy="973138"/>
          </a:xfrm>
          <a:prstGeom prst="rect">
            <a:avLst/>
          </a:prstGeom>
          <a:solidFill>
            <a:srgbClr val="FE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100000"/>
              </a:lnSpc>
              <a:buFontTx/>
              <a:buNone/>
            </a:pPr>
            <a:endParaRPr lang="en-US" sz="2000" b="0">
              <a:solidFill>
                <a:srgbClr val="FFFFFF"/>
              </a:solidFill>
            </a:endParaRPr>
          </a:p>
        </p:txBody>
      </p:sp>
      <p:sp>
        <p:nvSpPr>
          <p:cNvPr id="12291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8163" y="3257550"/>
            <a:ext cx="8208962" cy="2198688"/>
          </a:xfrm>
        </p:spPr>
        <p:txBody>
          <a:bodyPr/>
          <a:lstStyle/>
          <a:p>
            <a:pPr eaLnBrk="1" hangingPunct="1"/>
            <a:r>
              <a:rPr lang="en-US" sz="3200" dirty="0" err="1" smtClean="0">
                <a:solidFill>
                  <a:schemeClr val="accent4"/>
                </a:solidFill>
              </a:rPr>
              <a:t>Vastgoedmarkt</a:t>
            </a:r>
            <a:endParaRPr lang="en-US" sz="3200" dirty="0" smtClean="0">
              <a:solidFill>
                <a:schemeClr val="accent4"/>
              </a:solidFill>
            </a:endParaRPr>
          </a:p>
        </p:txBody>
      </p:sp>
      <p:pic>
        <p:nvPicPr>
          <p:cNvPr id="12292" name="Picture 17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4825" y="485775"/>
            <a:ext cx="1905000" cy="609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618"/>
          <a:stretch/>
        </p:blipFill>
        <p:spPr>
          <a:xfrm>
            <a:off x="3611874" y="1637833"/>
            <a:ext cx="5135251" cy="3998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75780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6" name="Picture 5" descr="8 De listat Octombrie 2013_Page_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76804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6" name="Picture 5" descr="A De listat Octombrie 2013_Page_3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1850170"/>
            <a:ext cx="8774112" cy="437441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350838" y="1310420"/>
            <a:ext cx="8859837" cy="539750"/>
          </a:xfrm>
          <a:prstGeom prst="rect">
            <a:avLst/>
          </a:prstGeom>
          <a:solidFill>
            <a:srgbClr val="B3BA8A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 smtClean="0"/>
              <a:t>Project </a:t>
            </a:r>
            <a:r>
              <a:rPr lang="en-US" sz="2000" dirty="0" err="1" smtClean="0"/>
              <a:t>appartementen</a:t>
            </a:r>
            <a:r>
              <a:rPr lang="en-US" sz="2000" dirty="0" smtClean="0"/>
              <a:t> RIVERVIEW in ORADEA - </a:t>
            </a:r>
            <a:r>
              <a:rPr lang="en-US" sz="2000" dirty="0"/>
              <a:t>CIJFERS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95166" y="1905157"/>
          <a:ext cx="8310563" cy="4273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643"/>
                <a:gridCol w="5453920"/>
              </a:tblGrid>
              <a:tr h="378759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Bruto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jaarlijkse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cumulatieve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rendement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*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FFFF00"/>
                    </a:solidFill>
                  </a:tcPr>
                </a:tc>
              </a:tr>
              <a:tr h="327680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/>
                        <a:t>Totale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bruto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oppervlakte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gebouw</a:t>
                      </a:r>
                      <a:endParaRPr lang="en-US" sz="1400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992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m² </a:t>
                      </a:r>
                      <a:endParaRPr lang="en-US" sz="1400" dirty="0"/>
                    </a:p>
                  </a:txBody>
                  <a:tcPr marL="91442" marR="91442"/>
                </a:tc>
              </a:tr>
              <a:tr h="745557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/>
                        <a:t>Waarde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investering</a:t>
                      </a:r>
                      <a:endParaRPr lang="en-US" sz="1400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577.600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€ (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</a:rPr>
                        <a:t>kosten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</a:rPr>
                        <a:t>inbegrepen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: consultancy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Rores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aankoop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project,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notaris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bouwen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van het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flatgebouw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: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Ondergrondse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garages +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Gelijkvloers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+ 2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Verdiepingen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enz</a:t>
                      </a:r>
                      <a:endParaRPr lang="en-US" sz="1400" dirty="0"/>
                    </a:p>
                  </a:txBody>
                  <a:tcPr marL="91442" marR="91442"/>
                </a:tc>
              </a:tr>
              <a:tr h="378759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Horizon</a:t>
                      </a:r>
                      <a:endParaRPr lang="en-US" sz="1400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2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jaar</a:t>
                      </a:r>
                      <a:endParaRPr lang="en-US" sz="1400" dirty="0"/>
                    </a:p>
                  </a:txBody>
                  <a:tcPr marL="91442" marR="91442"/>
                </a:tc>
              </a:tr>
              <a:tr h="621346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Bruto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verkoopprijs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 +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gerecupereerde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 BTW</a:t>
                      </a:r>
                      <a:endParaRPr lang="en-US" sz="1400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706.468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€</a:t>
                      </a:r>
                      <a:endParaRPr lang="en-US" sz="1400" dirty="0"/>
                    </a:p>
                  </a:txBody>
                  <a:tcPr marL="91442" marR="91442"/>
                </a:tc>
              </a:tr>
              <a:tr h="571756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Totale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kosten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Beheer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 en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commissie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Rores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,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onroerendgoedbelastingen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/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taks</a:t>
                      </a:r>
                      <a:endParaRPr lang="en-US" sz="1400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>
                        <a:solidFill>
                          <a:schemeClr val="tx1"/>
                        </a:solidFill>
                        <a:ea typeface="MS Mincho" charset="-128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a typeface="MS Mincho" charset="-128"/>
                          <a:cs typeface="Times New Roman" pitchFamily="18" charset="0"/>
                        </a:rPr>
                        <a:t>48.685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€ </a:t>
                      </a:r>
                    </a:p>
                  </a:txBody>
                  <a:tcPr marL="91442" marR="91442">
                    <a:solidFill>
                      <a:srgbClr val="17B955"/>
                    </a:solidFill>
                  </a:tcPr>
                </a:tc>
              </a:tr>
              <a:tr h="3787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Te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recupereren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BTW</a:t>
                      </a:r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64.209 </a:t>
                      </a:r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€</a:t>
                      </a:r>
                      <a:endParaRPr lang="en-US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17B955"/>
                    </a:solidFill>
                  </a:tcPr>
                </a:tc>
              </a:tr>
              <a:tr h="5717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Netto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winst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 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128.868 </a:t>
                      </a:r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€</a:t>
                      </a:r>
                    </a:p>
                    <a:p>
                      <a:pPr algn="ctr"/>
                      <a:endParaRPr lang="en-US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17B955"/>
                    </a:solidFill>
                  </a:tcPr>
                </a:tc>
              </a:tr>
            </a:tbl>
          </a:graphicData>
        </a:graphic>
      </p:graphicFrame>
      <p:sp>
        <p:nvSpPr>
          <p:cNvPr id="31778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sp>
        <p:nvSpPr>
          <p:cNvPr id="8" name="Afgeronde rechthoek 7"/>
          <p:cNvSpPr/>
          <p:nvPr/>
        </p:nvSpPr>
        <p:spPr bwMode="auto">
          <a:xfrm>
            <a:off x="5037274" y="4278738"/>
            <a:ext cx="2240973" cy="216000"/>
          </a:xfrm>
          <a:prstGeom prst="roundRect">
            <a:avLst/>
          </a:prstGeom>
          <a:solidFill>
            <a:srgbClr val="17B95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r>
              <a:rPr kumimoji="0" lang="nl-BE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Aankoop via vennootschap</a:t>
            </a:r>
          </a:p>
        </p:txBody>
      </p:sp>
      <p:sp>
        <p:nvSpPr>
          <p:cNvPr id="9" name="Rectangle 8"/>
          <p:cNvSpPr/>
          <p:nvPr/>
        </p:nvSpPr>
        <p:spPr>
          <a:xfrm>
            <a:off x="4996867" y="2046736"/>
            <a:ext cx="212162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MS Mincho" charset="-128"/>
                <a:cs typeface="Times New Roman" pitchFamily="18" charset="0"/>
              </a:rPr>
              <a:t>10,59</a:t>
            </a:r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MS Mincho" charset="-128"/>
                <a:cs typeface="Times New Roman" pitchFamily="18" charset="0"/>
              </a:rPr>
              <a:t>%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1850170"/>
            <a:ext cx="8774112" cy="437441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dirty="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dirty="0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dirty="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350838" y="1310420"/>
            <a:ext cx="8859837" cy="539750"/>
          </a:xfrm>
          <a:prstGeom prst="rect">
            <a:avLst/>
          </a:prstGeom>
          <a:solidFill>
            <a:srgbClr val="B3BA8A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 smtClean="0"/>
              <a:t>Project </a:t>
            </a:r>
            <a:r>
              <a:rPr lang="en-US" sz="2000" dirty="0" err="1" smtClean="0"/>
              <a:t>appartementen</a:t>
            </a:r>
            <a:r>
              <a:rPr lang="en-US" sz="2000" dirty="0" smtClean="0"/>
              <a:t> RIVERVIEW (ORADEA ) - CIJFERS</a:t>
            </a:r>
            <a:endParaRPr lang="en-US" sz="2000" dirty="0"/>
          </a:p>
        </p:txBody>
      </p:sp>
      <p:sp>
        <p:nvSpPr>
          <p:cNvPr id="31778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39749" y="2004291"/>
          <a:ext cx="8437997" cy="4021383"/>
        </p:xfrm>
        <a:graphic>
          <a:graphicData uri="http://schemas.openxmlformats.org/drawingml/2006/table">
            <a:tbl>
              <a:tblPr/>
              <a:tblGrid>
                <a:gridCol w="2743091"/>
                <a:gridCol w="800103"/>
                <a:gridCol w="963857"/>
                <a:gridCol w="653320"/>
                <a:gridCol w="1023250"/>
                <a:gridCol w="1023250"/>
                <a:gridCol w="1231126"/>
              </a:tblGrid>
              <a:tr h="11637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Type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201" marR="66201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Aantal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stuks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201" marR="66201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Bebouwde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oppervlakte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m</a:t>
                      </a:r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²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201" marR="66201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Prijs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Eur</a:t>
                      </a: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m²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201" marR="66201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Totale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bruto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verkoopprijs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Eur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stuk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201" marR="66201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Totale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bruto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verkoopprijs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Eur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201" marR="66201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Totale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bebouwde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oppervlakte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m²</a:t>
                      </a:r>
                      <a:endParaRPr lang="en-U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201" marR="66201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6859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Appartement</a:t>
                      </a: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1 </a:t>
                      </a:r>
                      <a:r>
                        <a:rPr lang="en-US" sz="1200" b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kamer</a:t>
                      </a:r>
                      <a:endParaRPr lang="en-US" sz="12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(</a:t>
                      </a:r>
                      <a:r>
                        <a:rPr lang="en-US" sz="1200" b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gelijkvloers</a:t>
                      </a: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1200" b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verdieping</a:t>
                      </a: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1 - 2)</a:t>
                      </a:r>
                      <a:endParaRPr lang="en-US" sz="12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201" marR="66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  <a:endParaRPr lang="en-US" sz="12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201" marR="66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34,4</a:t>
                      </a:r>
                      <a:endParaRPr lang="en-US" sz="1200" b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201" marR="66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890</a:t>
                      </a:r>
                      <a:endParaRPr lang="en-US" sz="12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201" marR="66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30.616</a:t>
                      </a:r>
                      <a:endParaRPr lang="en-US" sz="12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201" marR="66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275.544</a:t>
                      </a:r>
                      <a:endParaRPr lang="en-US" sz="12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201" marR="66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309,6</a:t>
                      </a:r>
                      <a:endParaRPr lang="en-US" sz="12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201" marR="66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6859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Appartement 2 kamers </a:t>
                      </a:r>
                      <a:endParaRPr lang="en-US" sz="1200" b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(gelijkvloers, verdieping 1 - 2)</a:t>
                      </a:r>
                      <a:endParaRPr lang="en-US" sz="1200" b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201" marR="66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en-US" sz="12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201" marR="66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60</a:t>
                      </a:r>
                      <a:endParaRPr lang="en-US" sz="12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201" marR="66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890</a:t>
                      </a:r>
                      <a:endParaRPr lang="en-US" sz="12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201" marR="66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53.400</a:t>
                      </a:r>
                      <a:endParaRPr lang="en-US" sz="12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201" marR="66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320.400</a:t>
                      </a:r>
                      <a:endParaRPr lang="en-US" sz="12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201" marR="66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360</a:t>
                      </a:r>
                      <a:endParaRPr lang="en-US" sz="1200" b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201" marR="66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8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Ondergrondse parkeerplaats</a:t>
                      </a:r>
                      <a:endParaRPr lang="en-US" sz="1200" b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201" marR="66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en-US" sz="1200" b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201" marR="66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24,8</a:t>
                      </a:r>
                      <a:endParaRPr lang="en-US" sz="1200" b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201" marR="66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201" marR="66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</a:t>
                      </a:r>
                      <a:r>
                        <a:rPr lang="en-US" sz="1200" b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9.500</a:t>
                      </a:r>
                      <a:endParaRPr lang="en-US" sz="12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201" marR="66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</a:t>
                      </a:r>
                      <a:r>
                        <a:rPr lang="en-US" sz="1200" b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95.000</a:t>
                      </a:r>
                      <a:endParaRPr lang="en-US" sz="12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201" marR="66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248</a:t>
                      </a:r>
                      <a:endParaRPr lang="en-US" sz="12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201" marR="66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998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Totale verkoopprijs bruto</a:t>
                      </a:r>
                      <a:endParaRPr lang="en-US" sz="1200" b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201" marR="66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201" marR="66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201" marR="66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201" marR="66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201" marR="66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690.944</a:t>
                      </a:r>
                      <a:endParaRPr lang="en-US" sz="12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201" marR="66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201" marR="66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9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Totale bebouwde oppervlakte m² (zonder ondergrondse garages)</a:t>
                      </a:r>
                      <a:endParaRPr lang="en-US" sz="1200" b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201" marR="66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201" marR="66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201" marR="66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201" marR="66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201" marR="66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201" marR="66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669,6</a:t>
                      </a:r>
                      <a:endParaRPr lang="en-US" sz="1200" b="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6201" marR="662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76804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76804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5" name="Picture 4" descr="Principatelor uni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143001" y="-1142999"/>
            <a:ext cx="6858000" cy="9144002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76804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7" name="Picture 6" descr="Proiect Malul Crisului 620 mp_Page_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76804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5" name="Picture 4" descr="Proiect Malul Crisului 620 mp_Page_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76804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5" name="Picture 4" descr="Proiect Malul Crisului 620 mp_Page_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76804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6" name="Picture 5" descr="Proiect Malul Crisului 620 mp_Page_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742545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287338" y="1619250"/>
            <a:ext cx="8856662" cy="46815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nl-BE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676400"/>
            <a:ext cx="8278813" cy="4491038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hlink"/>
              </a:buClr>
              <a:buFont typeface="Wingdings" pitchFamily="2" charset="2"/>
              <a:buAutoNum type="arabicPeriod"/>
            </a:pPr>
            <a:endParaRPr lang="en-US" sz="1800" b="1" dirty="0" smtClean="0">
              <a:solidFill>
                <a:schemeClr val="hlink"/>
              </a:solidFill>
            </a:endParaRPr>
          </a:p>
          <a:p>
            <a:pPr marL="344488" lvl="1" indent="-342900" eaLnBrk="1" hangingPunct="1">
              <a:buClr>
                <a:schemeClr val="hlink"/>
              </a:buClr>
            </a:pPr>
            <a:endParaRPr lang="en-US" sz="1600" dirty="0" smtClean="0"/>
          </a:p>
          <a:p>
            <a:pPr marL="344488" lvl="1" indent="-342900" eaLnBrk="1" hangingPunct="1">
              <a:buClr>
                <a:schemeClr val="hlink"/>
              </a:buClr>
            </a:pPr>
            <a:r>
              <a:rPr lang="en-US" sz="1600" dirty="0" err="1" smtClean="0">
                <a:solidFill>
                  <a:schemeClr val="accent4"/>
                </a:solidFill>
              </a:rPr>
              <a:t>Economische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groei</a:t>
            </a:r>
            <a:r>
              <a:rPr lang="en-US" sz="1600" dirty="0" smtClean="0">
                <a:solidFill>
                  <a:schemeClr val="accent4"/>
                </a:solidFill>
              </a:rPr>
              <a:t> en </a:t>
            </a:r>
            <a:r>
              <a:rPr lang="en-US" sz="1600" dirty="0" err="1" smtClean="0">
                <a:solidFill>
                  <a:schemeClr val="accent4"/>
                </a:solidFill>
              </a:rPr>
              <a:t>stabiliteit</a:t>
            </a:r>
            <a:endParaRPr lang="en-US" sz="1600" dirty="0" smtClean="0">
              <a:solidFill>
                <a:schemeClr val="accent4"/>
              </a:solidFill>
            </a:endParaRPr>
          </a:p>
          <a:p>
            <a:pPr marL="712788" lvl="2" indent="-342900" eaLnBrk="1" hangingPunct="1">
              <a:lnSpc>
                <a:spcPct val="125000"/>
              </a:lnSpc>
              <a:buClr>
                <a:schemeClr val="hlink"/>
              </a:buClr>
            </a:pPr>
            <a:r>
              <a:rPr lang="en-US" sz="1600" dirty="0" smtClean="0">
                <a:solidFill>
                  <a:schemeClr val="accent4"/>
                </a:solidFill>
              </a:rPr>
              <a:t>Grote </a:t>
            </a:r>
            <a:r>
              <a:rPr lang="en-US" sz="1600" dirty="0" err="1" smtClean="0">
                <a:solidFill>
                  <a:schemeClr val="accent4"/>
                </a:solidFill>
              </a:rPr>
              <a:t>vraag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naar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vastgoed</a:t>
            </a:r>
            <a:r>
              <a:rPr lang="en-US" sz="1600" dirty="0" smtClean="0">
                <a:solidFill>
                  <a:schemeClr val="accent4"/>
                </a:solidFill>
              </a:rPr>
              <a:t> (</a:t>
            </a:r>
            <a:r>
              <a:rPr lang="en-US" sz="1600" dirty="0" err="1" smtClean="0">
                <a:solidFill>
                  <a:schemeClr val="accent4"/>
                </a:solidFill>
              </a:rPr>
              <a:t>industrieëel</a:t>
            </a:r>
            <a:r>
              <a:rPr lang="en-US" sz="1600" dirty="0" smtClean="0">
                <a:solidFill>
                  <a:schemeClr val="accent4"/>
                </a:solidFill>
              </a:rPr>
              <a:t> en </a:t>
            </a:r>
            <a:r>
              <a:rPr lang="en-US" sz="1600" dirty="0" err="1" smtClean="0">
                <a:solidFill>
                  <a:schemeClr val="accent4"/>
                </a:solidFill>
              </a:rPr>
              <a:t>residentiëel</a:t>
            </a:r>
            <a:r>
              <a:rPr lang="en-US" sz="1600" dirty="0" smtClean="0">
                <a:solidFill>
                  <a:schemeClr val="accent4"/>
                </a:solidFill>
              </a:rPr>
              <a:t>)</a:t>
            </a:r>
          </a:p>
          <a:p>
            <a:pPr marL="712788" lvl="2" indent="-342900" eaLnBrk="1" hangingPunct="1">
              <a:lnSpc>
                <a:spcPct val="125000"/>
              </a:lnSpc>
              <a:buClr>
                <a:schemeClr val="hlink"/>
              </a:buClr>
            </a:pPr>
            <a:r>
              <a:rPr lang="en-US" sz="1600" dirty="0" err="1" smtClean="0">
                <a:solidFill>
                  <a:schemeClr val="accent4"/>
                </a:solidFill>
              </a:rPr>
              <a:t>Prognose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stijging</a:t>
            </a:r>
            <a:r>
              <a:rPr lang="en-US" sz="1600" dirty="0" smtClean="0">
                <a:solidFill>
                  <a:schemeClr val="accent4"/>
                </a:solidFill>
              </a:rPr>
              <a:t> van de </a:t>
            </a:r>
            <a:r>
              <a:rPr lang="en-US" sz="1600" dirty="0" err="1" smtClean="0">
                <a:solidFill>
                  <a:schemeClr val="accent4"/>
                </a:solidFill>
              </a:rPr>
              <a:t>bouwsector</a:t>
            </a:r>
            <a:r>
              <a:rPr lang="en-US" sz="1600" dirty="0" smtClean="0">
                <a:solidFill>
                  <a:schemeClr val="accent4"/>
                </a:solidFill>
              </a:rPr>
              <a:t> +50%</a:t>
            </a:r>
          </a:p>
          <a:p>
            <a:pPr marL="712788" lvl="2" indent="-342900" eaLnBrk="1" hangingPunct="1">
              <a:lnSpc>
                <a:spcPct val="125000"/>
              </a:lnSpc>
              <a:buClr>
                <a:schemeClr val="hlink"/>
              </a:buClr>
            </a:pPr>
            <a:r>
              <a:rPr lang="en-US" sz="1600" dirty="0" smtClean="0">
                <a:solidFill>
                  <a:schemeClr val="accent4"/>
                </a:solidFill>
              </a:rPr>
              <a:t>In 2012 </a:t>
            </a:r>
            <a:r>
              <a:rPr lang="en-US" sz="1600" dirty="0" err="1" smtClean="0">
                <a:solidFill>
                  <a:schemeClr val="accent4"/>
                </a:solidFill>
              </a:rPr>
              <a:t>zijn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er</a:t>
            </a:r>
            <a:r>
              <a:rPr lang="en-US" sz="1600" dirty="0" smtClean="0">
                <a:solidFill>
                  <a:schemeClr val="accent4"/>
                </a:solidFill>
              </a:rPr>
              <a:t> 44.000 </a:t>
            </a:r>
            <a:r>
              <a:rPr lang="en-US" sz="1600" dirty="0" err="1" smtClean="0">
                <a:solidFill>
                  <a:schemeClr val="accent4"/>
                </a:solidFill>
              </a:rPr>
              <a:t>nieuwbouwwoningen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afgewerkt</a:t>
            </a:r>
            <a:endParaRPr lang="en-US" sz="1600" dirty="0" smtClean="0">
              <a:solidFill>
                <a:schemeClr val="accent4"/>
              </a:solidFill>
            </a:endParaRPr>
          </a:p>
          <a:p>
            <a:pPr marL="712788" lvl="2" indent="-342900" eaLnBrk="1" hangingPunct="1">
              <a:lnSpc>
                <a:spcPct val="125000"/>
              </a:lnSpc>
              <a:buClr>
                <a:schemeClr val="hlink"/>
              </a:buClr>
            </a:pPr>
            <a:r>
              <a:rPr lang="en-US" sz="1600" dirty="0" smtClean="0">
                <a:solidFill>
                  <a:schemeClr val="accent4"/>
                </a:solidFill>
              </a:rPr>
              <a:t>CBRE, DTZ, Knight Frank: </a:t>
            </a:r>
            <a:r>
              <a:rPr lang="en-US" sz="1600" dirty="0" err="1" smtClean="0">
                <a:solidFill>
                  <a:schemeClr val="accent4"/>
                </a:solidFill>
              </a:rPr>
              <a:t>meer</a:t>
            </a:r>
            <a:r>
              <a:rPr lang="en-US" sz="1600" dirty="0" smtClean="0">
                <a:solidFill>
                  <a:schemeClr val="accent4"/>
                </a:solidFill>
              </a:rPr>
              <a:t> </a:t>
            </a:r>
            <a:r>
              <a:rPr lang="en-US" sz="1600" dirty="0" err="1" smtClean="0">
                <a:solidFill>
                  <a:schemeClr val="accent4"/>
                </a:solidFill>
              </a:rPr>
              <a:t>vastgoedtransacties</a:t>
            </a:r>
            <a:r>
              <a:rPr lang="en-US" sz="1600" dirty="0" smtClean="0">
                <a:solidFill>
                  <a:schemeClr val="accent4"/>
                </a:solidFill>
              </a:rPr>
              <a:t> in 2014</a:t>
            </a:r>
          </a:p>
          <a:p>
            <a:pPr marL="712788" lvl="2" indent="-342900" eaLnBrk="1" hangingPunct="1">
              <a:lnSpc>
                <a:spcPct val="125000"/>
              </a:lnSpc>
              <a:buClr>
                <a:schemeClr val="hlink"/>
              </a:buClr>
            </a:pPr>
            <a:r>
              <a:rPr lang="nl-BE" sz="1600" dirty="0" smtClean="0">
                <a:solidFill>
                  <a:schemeClr val="accent4"/>
                </a:solidFill>
              </a:rPr>
              <a:t>Investeringen door grote internationale vastgoedfondsen (315 miljoen </a:t>
            </a:r>
            <a:r>
              <a:rPr lang="en-US" sz="1600" dirty="0" smtClean="0">
                <a:solidFill>
                  <a:schemeClr val="accent4"/>
                </a:solidFill>
              </a:rPr>
              <a:t>€ </a:t>
            </a:r>
            <a:r>
              <a:rPr lang="nl-BE" sz="1600" dirty="0" smtClean="0">
                <a:solidFill>
                  <a:schemeClr val="accent4"/>
                </a:solidFill>
              </a:rPr>
              <a:t>inkomsten voor de 7 grootste)</a:t>
            </a:r>
            <a:endParaRPr lang="en-US" sz="1600" dirty="0" smtClean="0">
              <a:solidFill>
                <a:schemeClr val="accent4"/>
              </a:solidFill>
            </a:endParaRPr>
          </a:p>
          <a:p>
            <a:pPr marL="712788" lvl="2" indent="-342900" eaLnBrk="1" hangingPunct="1">
              <a:lnSpc>
                <a:spcPct val="125000"/>
              </a:lnSpc>
              <a:buClr>
                <a:schemeClr val="hlink"/>
              </a:buClr>
            </a:pPr>
            <a:endParaRPr lang="en-US" sz="1600" dirty="0" smtClean="0">
              <a:solidFill>
                <a:schemeClr val="accent4"/>
              </a:solidFill>
            </a:endParaRPr>
          </a:p>
          <a:p>
            <a:pPr marL="344488" lvl="1" indent="-342900" eaLnBrk="1" hangingPunct="1">
              <a:buClr>
                <a:srgbClr val="336699"/>
              </a:buClr>
            </a:pPr>
            <a:r>
              <a:rPr lang="en-US" sz="1600" dirty="0" err="1" smtClean="0">
                <a:solidFill>
                  <a:srgbClr val="000000"/>
                </a:solidFill>
              </a:rPr>
              <a:t>Wetgeving</a:t>
            </a:r>
            <a:r>
              <a:rPr lang="en-US" sz="1600" dirty="0" smtClean="0">
                <a:solidFill>
                  <a:srgbClr val="000000"/>
                </a:solidFill>
              </a:rPr>
              <a:t> en </a:t>
            </a:r>
            <a:r>
              <a:rPr lang="en-US" sz="1600" dirty="0" err="1" smtClean="0">
                <a:solidFill>
                  <a:srgbClr val="000000"/>
                </a:solidFill>
              </a:rPr>
              <a:t>fiscaliteit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712788" lvl="2" indent="-342900" eaLnBrk="1" hangingPunct="1">
              <a:lnSpc>
                <a:spcPct val="125000"/>
              </a:lnSpc>
              <a:buClr>
                <a:schemeClr val="hlink"/>
              </a:buClr>
            </a:pPr>
            <a:r>
              <a:rPr lang="nl-BE" sz="1600" dirty="0" smtClean="0"/>
              <a:t>Naar Europese normen</a:t>
            </a:r>
          </a:p>
          <a:p>
            <a:pPr marL="712788" lvl="2" indent="-342900" eaLnBrk="1" hangingPunct="1">
              <a:lnSpc>
                <a:spcPct val="125000"/>
              </a:lnSpc>
              <a:buClr>
                <a:schemeClr val="hlink"/>
              </a:buClr>
            </a:pPr>
            <a:r>
              <a:rPr lang="nl-BE" sz="1600" dirty="0" smtClean="0"/>
              <a:t>Vaste taks natuurlijke personen : 2-3% op de totale verkoopprijs</a:t>
            </a:r>
          </a:p>
          <a:p>
            <a:pPr marL="712788" lvl="2" indent="-342900" eaLnBrk="1" hangingPunct="1">
              <a:lnSpc>
                <a:spcPct val="125000"/>
              </a:lnSpc>
              <a:buClr>
                <a:schemeClr val="hlink"/>
              </a:buClr>
            </a:pPr>
            <a:r>
              <a:rPr lang="nl-BE" sz="1600" dirty="0" smtClean="0"/>
              <a:t>Vaste taks bedrijven</a:t>
            </a:r>
          </a:p>
          <a:p>
            <a:pPr marL="904876" lvl="3" indent="-342900" eaLnBrk="1" hangingPunct="1">
              <a:lnSpc>
                <a:spcPct val="125000"/>
              </a:lnSpc>
              <a:buClr>
                <a:schemeClr val="hlink"/>
              </a:buClr>
            </a:pPr>
            <a:r>
              <a:rPr lang="nl-BE" sz="1400" dirty="0" smtClean="0"/>
              <a:t>&lt; 65.000 : 3 % op omzet </a:t>
            </a:r>
          </a:p>
          <a:p>
            <a:pPr marL="904876" lvl="3" indent="-342900" eaLnBrk="1" hangingPunct="1">
              <a:lnSpc>
                <a:spcPct val="125000"/>
              </a:lnSpc>
              <a:buClr>
                <a:schemeClr val="hlink"/>
              </a:buClr>
            </a:pPr>
            <a:r>
              <a:rPr lang="nl-BE" sz="1400" dirty="0" smtClean="0"/>
              <a:t>&gt; 65.000 : 16% op winst</a:t>
            </a:r>
          </a:p>
          <a:p>
            <a:pPr marL="712788" lvl="2" indent="-342900" eaLnBrk="1" hangingPunct="1">
              <a:lnSpc>
                <a:spcPct val="125000"/>
              </a:lnSpc>
              <a:buClr>
                <a:schemeClr val="hlink"/>
              </a:buClr>
            </a:pPr>
            <a:endParaRPr lang="nl-BE" sz="1600" dirty="0" smtClean="0"/>
          </a:p>
          <a:p>
            <a:pPr marL="712788" lvl="2" indent="-342900" eaLnBrk="1" hangingPunct="1">
              <a:lnSpc>
                <a:spcPct val="125000"/>
              </a:lnSpc>
              <a:buClr>
                <a:schemeClr val="hlink"/>
              </a:buClr>
            </a:pPr>
            <a:endParaRPr lang="nl-BE" sz="1600" dirty="0" smtClean="0"/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539750" y="539750"/>
            <a:ext cx="614045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lnSpc>
                <a:spcPct val="100000"/>
              </a:lnSpc>
              <a:buFontTx/>
              <a:buNone/>
            </a:pPr>
            <a:r>
              <a:rPr lang="en-US" sz="2000"/>
              <a:t>Vastgoedmarkt in Roemenië</a:t>
            </a: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284163" y="1431925"/>
            <a:ext cx="8859837" cy="539750"/>
          </a:xfrm>
          <a:prstGeom prst="rect">
            <a:avLst/>
          </a:prstGeom>
          <a:solidFill>
            <a:srgbClr val="336699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Economische groei en gunstige fiscaliteit</a:t>
            </a:r>
          </a:p>
        </p:txBody>
      </p:sp>
      <p:pic>
        <p:nvPicPr>
          <p:cNvPr id="13318" name="Picture 7" descr="http://smcinvestment.files.wordpress.com/2009/05/gdp-grow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1550" y="2120900"/>
            <a:ext cx="1497013" cy="149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76804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6" name="Picture 5" descr="Proiect Malul Crisului 620 mp_Page_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76804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5" name="Picture 4" descr="Proiect Malul Crisului 620 mp_Page_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76804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5" name="Picture 4" descr="Proiect Malul Crisului 620 mp_Page_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76804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5" name="Picture 4" descr="Proiect Malul Crisului 620 mp_Page_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4"/>
          <p:cNvSpPr>
            <a:spLocks noChangeArrowheads="1"/>
          </p:cNvSpPr>
          <p:nvPr/>
        </p:nvSpPr>
        <p:spPr bwMode="auto">
          <a:xfrm>
            <a:off x="406400" y="1993900"/>
            <a:ext cx="8208963" cy="219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buFontTx/>
              <a:buNone/>
            </a:pPr>
            <a:r>
              <a:rPr lang="en-US" sz="4000" dirty="0" err="1">
                <a:solidFill>
                  <a:schemeClr val="accent4"/>
                </a:solidFill>
              </a:rPr>
              <a:t>Investeerders</a:t>
            </a:r>
            <a:r>
              <a:rPr lang="en-US" sz="4000" dirty="0">
                <a:solidFill>
                  <a:schemeClr val="accent4"/>
                </a:solidFill>
              </a:rPr>
              <a:t> </a:t>
            </a:r>
            <a:endParaRPr lang="hu-HU" sz="4000" dirty="0">
              <a:solidFill>
                <a:schemeClr val="accent4"/>
              </a:solidFill>
            </a:endParaRPr>
          </a:p>
          <a:p>
            <a:pPr>
              <a:lnSpc>
                <a:spcPct val="100000"/>
              </a:lnSpc>
              <a:buFontTx/>
              <a:buNone/>
            </a:pPr>
            <a:r>
              <a:rPr lang="en-US" sz="4000" dirty="0">
                <a:solidFill>
                  <a:schemeClr val="accent4"/>
                </a:solidFill>
              </a:rPr>
              <a:t>in </a:t>
            </a:r>
            <a:r>
              <a:rPr lang="en-US" sz="4000" dirty="0" err="1">
                <a:solidFill>
                  <a:schemeClr val="accent4"/>
                </a:solidFill>
              </a:rPr>
              <a:t>Roemenië</a:t>
            </a:r>
            <a:endParaRPr lang="en-US" sz="2800" dirty="0">
              <a:solidFill>
                <a:schemeClr val="accent4"/>
              </a:solidFill>
            </a:endParaRPr>
          </a:p>
        </p:txBody>
      </p:sp>
      <p:pic>
        <p:nvPicPr>
          <p:cNvPr id="82947" name="Picture 3" descr="dreamstimesmall_221809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962" y="1688175"/>
            <a:ext cx="4848344" cy="3965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Investeerders</a:t>
            </a:r>
          </a:p>
        </p:txBody>
      </p:sp>
      <p:sp>
        <p:nvSpPr>
          <p:cNvPr id="135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083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  <a:defRPr/>
            </a:pPr>
            <a:r>
              <a:rPr lang="nl-BE" altLang="ja-JP" sz="1800" dirty="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dirty="0" smtClean="0">
              <a:ea typeface="MS Mincho" charset="-128"/>
              <a:cs typeface="Times New Roman" pitchFamily="18" charset="0"/>
            </a:endParaRPr>
          </a:p>
          <a:p>
            <a:pPr marL="1524000" lvl="2" indent="-457200" eaLnBrk="1" hangingPunct="1">
              <a:buClr>
                <a:srgbClr val="FF9900"/>
              </a:buClr>
              <a:buFont typeface="Wingdings" pitchFamily="2" charset="2"/>
              <a:buNone/>
              <a:defRPr/>
            </a:pPr>
            <a:endParaRPr lang="en-US" sz="180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1524000" lvl="2" indent="-457200" eaLnBrk="1" hangingPunct="1">
              <a:buClr>
                <a:srgbClr val="FF9900"/>
              </a:buClr>
              <a:defRPr/>
            </a:pPr>
            <a:endParaRPr lang="en-US" sz="1800" dirty="0" smtClean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83972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 err="1">
                <a:solidFill>
                  <a:schemeClr val="accent4"/>
                </a:solidFill>
              </a:rPr>
              <a:t>Belgische</a:t>
            </a:r>
            <a:r>
              <a:rPr lang="en-US" sz="2000" dirty="0">
                <a:solidFill>
                  <a:schemeClr val="accent4"/>
                </a:solidFill>
              </a:rPr>
              <a:t> en </a:t>
            </a:r>
            <a:r>
              <a:rPr lang="en-US" sz="2000" dirty="0" err="1">
                <a:solidFill>
                  <a:schemeClr val="accent4"/>
                </a:solidFill>
              </a:rPr>
              <a:t>internationale</a:t>
            </a: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dirty="0" err="1">
                <a:solidFill>
                  <a:schemeClr val="accent4"/>
                </a:solidFill>
              </a:rPr>
              <a:t>inversteerders</a:t>
            </a:r>
            <a:endParaRPr lang="en-US" sz="2000" dirty="0">
              <a:solidFill>
                <a:schemeClr val="accent4"/>
              </a:solidFill>
            </a:endParaRPr>
          </a:p>
        </p:txBody>
      </p:sp>
      <p:pic>
        <p:nvPicPr>
          <p:cNvPr id="83973" name="Picture 2" descr="delhaize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8605" y="2428081"/>
            <a:ext cx="1458479" cy="1109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4" name="Picture 17" descr="Domo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5445" y="2428081"/>
            <a:ext cx="1724891" cy="1109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5" name="Picture 14" descr="Atenor Group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0297" y="3686897"/>
            <a:ext cx="15906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6" name="Picture 4" descr="wdp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0413" y="2247318"/>
            <a:ext cx="1590675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7" name="Picture 18" descr="Liebrecht en wood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0412" y="5062254"/>
            <a:ext cx="1590675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8" name="Picture 19" descr="vlerick group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4031" y="5154613"/>
            <a:ext cx="1427163" cy="719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9" name="Picture 22" descr="essers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9175" y="5003801"/>
            <a:ext cx="2378075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Investeerders</a:t>
            </a:r>
          </a:p>
        </p:txBody>
      </p:sp>
      <p:sp>
        <p:nvSpPr>
          <p:cNvPr id="135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083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  <a:defRPr/>
            </a:pPr>
            <a:r>
              <a:rPr lang="nl-BE" altLang="ja-JP" sz="1800" dirty="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dirty="0" smtClean="0">
              <a:ea typeface="MS Mincho" charset="-128"/>
              <a:cs typeface="Times New Roman" pitchFamily="18" charset="0"/>
            </a:endParaRPr>
          </a:p>
          <a:p>
            <a:pPr marL="1524000" lvl="2" indent="-457200" eaLnBrk="1" hangingPunct="1">
              <a:buClr>
                <a:srgbClr val="FF9900"/>
              </a:buClr>
              <a:buFont typeface="Wingdings" pitchFamily="2" charset="2"/>
              <a:buNone/>
              <a:defRPr/>
            </a:pPr>
            <a:endParaRPr lang="en-US" sz="180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1524000" lvl="2" indent="-457200" eaLnBrk="1" hangingPunct="1">
              <a:buClr>
                <a:srgbClr val="FF9900"/>
              </a:buClr>
              <a:defRPr/>
            </a:pPr>
            <a:endParaRPr lang="en-US" sz="1800" dirty="0" smtClean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84996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hu-HU" sz="2000" dirty="0">
                <a:solidFill>
                  <a:schemeClr val="accent4"/>
                </a:solidFill>
              </a:rPr>
              <a:t>Eigen </a:t>
            </a:r>
            <a:r>
              <a:rPr lang="en-US" sz="2000" dirty="0" err="1">
                <a:solidFill>
                  <a:schemeClr val="accent4"/>
                </a:solidFill>
              </a:rPr>
              <a:t>Belgische</a:t>
            </a:r>
            <a:r>
              <a:rPr lang="hu-HU" sz="2000" dirty="0">
                <a:solidFill>
                  <a:schemeClr val="accent4"/>
                </a:solidFill>
              </a:rPr>
              <a:t> referenties</a:t>
            </a:r>
            <a:endParaRPr lang="en-US" sz="2000" dirty="0">
              <a:solidFill>
                <a:schemeClr val="accent4"/>
              </a:solidFill>
            </a:endParaRPr>
          </a:p>
        </p:txBody>
      </p:sp>
      <p:pic>
        <p:nvPicPr>
          <p:cNvPr id="13" name="Picture 12" descr="image0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9773" y="2538524"/>
            <a:ext cx="2438400" cy="574132"/>
          </a:xfrm>
          <a:prstGeom prst="rect">
            <a:avLst/>
          </a:prstGeom>
        </p:spPr>
      </p:pic>
      <p:pic>
        <p:nvPicPr>
          <p:cNvPr id="14" name="Picture 13" descr="Logo Van De Poel Luc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749" y="2300398"/>
            <a:ext cx="3108615" cy="1477275"/>
          </a:xfrm>
          <a:prstGeom prst="rect">
            <a:avLst/>
          </a:prstGeom>
        </p:spPr>
      </p:pic>
      <p:pic>
        <p:nvPicPr>
          <p:cNvPr id="15" name="Picture 14" descr="Tendo Bvba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13312" y="4340112"/>
            <a:ext cx="1419225" cy="1390650"/>
          </a:xfrm>
          <a:prstGeom prst="rect">
            <a:avLst/>
          </a:prstGeom>
        </p:spPr>
      </p:pic>
      <p:pic>
        <p:nvPicPr>
          <p:cNvPr id="9" name="Picture 8" descr="hobomat nv loge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838" y="4472421"/>
            <a:ext cx="3297526" cy="1726767"/>
          </a:xfrm>
          <a:prstGeom prst="rect">
            <a:avLst/>
          </a:prstGeom>
        </p:spPr>
      </p:pic>
      <p:pic>
        <p:nvPicPr>
          <p:cNvPr id="10" name="Picture 9" descr="belprostone.T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6171" y="3380503"/>
            <a:ext cx="2761673" cy="1514763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3"/>
          <p:cNvSpPr>
            <a:spLocks noChangeArrowheads="1"/>
          </p:cNvSpPr>
          <p:nvPr/>
        </p:nvSpPr>
        <p:spPr bwMode="auto">
          <a:xfrm>
            <a:off x="4716463" y="1590675"/>
            <a:ext cx="4427537" cy="46640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180000" tIns="0" rIns="396000" bIns="0"/>
          <a:lstStyle/>
          <a:p>
            <a:pPr>
              <a:lnSpc>
                <a:spcPct val="100000"/>
              </a:lnSpc>
            </a:pPr>
            <a:endParaRPr lang="en-US" sz="1200" b="0">
              <a:solidFill>
                <a:schemeClr val="accent4"/>
              </a:solidFill>
            </a:endParaRPr>
          </a:p>
          <a:p>
            <a:pPr>
              <a:lnSpc>
                <a:spcPct val="100000"/>
              </a:lnSpc>
            </a:pPr>
            <a:endParaRPr lang="en-US" sz="1200" b="0">
              <a:solidFill>
                <a:schemeClr val="accent4"/>
              </a:solidFill>
            </a:endParaRPr>
          </a:p>
          <a:p>
            <a:pPr>
              <a:lnSpc>
                <a:spcPct val="100000"/>
              </a:lnSpc>
              <a:buFontTx/>
              <a:buNone/>
            </a:pPr>
            <a:endParaRPr lang="en-US" sz="2000">
              <a:solidFill>
                <a:schemeClr val="accent4"/>
              </a:solidFill>
              <a:latin typeface="Siemens Serif" pitchFamily="2" charset="0"/>
            </a:endParaRPr>
          </a:p>
        </p:txBody>
      </p:sp>
      <p:pic>
        <p:nvPicPr>
          <p:cNvPr id="86019" name="Picture 4" descr="afrik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3588" y="2500313"/>
            <a:ext cx="4570412" cy="375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0" name="Rectangle 5"/>
          <p:cNvSpPr>
            <a:spLocks noChangeArrowheads="1"/>
          </p:cNvSpPr>
          <p:nvPr/>
        </p:nvSpPr>
        <p:spPr bwMode="auto">
          <a:xfrm>
            <a:off x="4570413" y="1590675"/>
            <a:ext cx="4562475" cy="4668838"/>
          </a:xfrm>
          <a:prstGeom prst="rect">
            <a:avLst/>
          </a:prstGeom>
          <a:solidFill>
            <a:srgbClr val="99CC00"/>
          </a:solidFill>
          <a:ln w="44450" algn="ctr">
            <a:noFill/>
            <a:miter lim="800000"/>
            <a:headEnd/>
            <a:tailEnd/>
          </a:ln>
        </p:spPr>
        <p:txBody>
          <a:bodyPr lIns="252000" tIns="144000" rIns="144000" bIns="144000" anchor="ctr"/>
          <a:lstStyle/>
          <a:p>
            <a:pPr eaLnBrk="0" hangingPunct="0">
              <a:lnSpc>
                <a:spcPts val="2100"/>
              </a:lnSpc>
              <a:spcAft>
                <a:spcPts val="400"/>
              </a:spcAft>
              <a:buClr>
                <a:srgbClr val="34586D"/>
              </a:buClr>
              <a:buSzPct val="60000"/>
            </a:pPr>
            <a:endParaRPr lang="en-GB" sz="2000">
              <a:solidFill>
                <a:schemeClr val="accent4"/>
              </a:solidFill>
            </a:endParaRPr>
          </a:p>
        </p:txBody>
      </p:sp>
      <p:sp>
        <p:nvSpPr>
          <p:cNvPr id="86021" name="Rectangle 6"/>
          <p:cNvSpPr>
            <a:spLocks noChangeArrowheads="1"/>
          </p:cNvSpPr>
          <p:nvPr/>
        </p:nvSpPr>
        <p:spPr bwMode="auto">
          <a:xfrm>
            <a:off x="287338" y="1590675"/>
            <a:ext cx="4284662" cy="1181100"/>
          </a:xfrm>
          <a:prstGeom prst="rect">
            <a:avLst/>
          </a:prstGeom>
          <a:solidFill>
            <a:schemeClr val="hlink"/>
          </a:solidFill>
          <a:ln w="44450" algn="ctr">
            <a:noFill/>
            <a:miter lim="800000"/>
            <a:headEnd/>
            <a:tailEnd/>
          </a:ln>
        </p:spPr>
        <p:txBody>
          <a:bodyPr lIns="252000" tIns="144000" rIns="144000" bIns="144000" anchor="ctr"/>
          <a:lstStyle/>
          <a:p>
            <a:pPr eaLnBrk="0" hangingPunct="0">
              <a:lnSpc>
                <a:spcPts val="2100"/>
              </a:lnSpc>
              <a:spcAft>
                <a:spcPts val="400"/>
              </a:spcAft>
              <a:buClr>
                <a:srgbClr val="34586D"/>
              </a:buClr>
              <a:buSzPct val="60000"/>
            </a:pPr>
            <a:r>
              <a:rPr lang="en-GB" sz="2000">
                <a:solidFill>
                  <a:schemeClr val="accent4"/>
                </a:solidFill>
              </a:rPr>
              <a:t>Over Roemenië	</a:t>
            </a:r>
          </a:p>
        </p:txBody>
      </p:sp>
      <p:sp>
        <p:nvSpPr>
          <p:cNvPr id="86022" name="Rectangle 7"/>
          <p:cNvSpPr>
            <a:spLocks noChangeArrowheads="1"/>
          </p:cNvSpPr>
          <p:nvPr/>
        </p:nvSpPr>
        <p:spPr bwMode="auto">
          <a:xfrm>
            <a:off x="287338" y="2936875"/>
            <a:ext cx="4284662" cy="1035050"/>
          </a:xfrm>
          <a:prstGeom prst="rect">
            <a:avLst/>
          </a:prstGeom>
          <a:solidFill>
            <a:srgbClr val="CC3300"/>
          </a:solidFill>
          <a:ln w="44450" algn="ctr">
            <a:noFill/>
            <a:miter lim="800000"/>
            <a:headEnd/>
            <a:tailEnd/>
          </a:ln>
        </p:spPr>
        <p:txBody>
          <a:bodyPr lIns="252000" tIns="144000" rIns="144000" bIns="144000" anchor="ctr"/>
          <a:lstStyle/>
          <a:p>
            <a:pPr eaLnBrk="0" hangingPunct="0">
              <a:lnSpc>
                <a:spcPts val="2100"/>
              </a:lnSpc>
              <a:spcAft>
                <a:spcPts val="400"/>
              </a:spcAft>
              <a:buClr>
                <a:srgbClr val="34586D"/>
              </a:buClr>
              <a:buSzPct val="60000"/>
            </a:pPr>
            <a:r>
              <a:rPr lang="en-US" sz="2000" dirty="0" err="1">
                <a:solidFill>
                  <a:schemeClr val="accent4"/>
                </a:solidFill>
              </a:rPr>
              <a:t>Rores</a:t>
            </a: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dirty="0" err="1" smtClean="0">
                <a:solidFill>
                  <a:schemeClr val="accent4"/>
                </a:solidFill>
              </a:rPr>
              <a:t>Groep</a:t>
            </a:r>
            <a:endParaRPr lang="en-GB" sz="2000" dirty="0">
              <a:solidFill>
                <a:schemeClr val="accent4"/>
              </a:solidFill>
            </a:endParaRPr>
          </a:p>
        </p:txBody>
      </p:sp>
      <p:sp>
        <p:nvSpPr>
          <p:cNvPr id="86023" name="Rectangle 8"/>
          <p:cNvSpPr>
            <a:spLocks noChangeArrowheads="1"/>
          </p:cNvSpPr>
          <p:nvPr/>
        </p:nvSpPr>
        <p:spPr bwMode="auto">
          <a:xfrm>
            <a:off x="285750" y="4110038"/>
            <a:ext cx="4286250" cy="966787"/>
          </a:xfrm>
          <a:prstGeom prst="rect">
            <a:avLst/>
          </a:prstGeom>
          <a:solidFill>
            <a:srgbClr val="FFCC00"/>
          </a:solidFill>
          <a:ln w="44450" algn="ctr">
            <a:noFill/>
            <a:miter lim="800000"/>
            <a:headEnd/>
            <a:tailEnd/>
          </a:ln>
        </p:spPr>
        <p:txBody>
          <a:bodyPr lIns="252000" tIns="144000" rIns="144000" bIns="144000" anchor="ctr"/>
          <a:lstStyle/>
          <a:p>
            <a:pPr eaLnBrk="0" hangingPunct="0">
              <a:lnSpc>
                <a:spcPts val="2100"/>
              </a:lnSpc>
              <a:spcAft>
                <a:spcPts val="400"/>
              </a:spcAft>
              <a:buClr>
                <a:srgbClr val="34586D"/>
              </a:buClr>
              <a:buSzPct val="60000"/>
            </a:pPr>
            <a:r>
              <a:rPr lang="en-US" sz="2000">
                <a:solidFill>
                  <a:schemeClr val="accent4"/>
                </a:solidFill>
              </a:rPr>
              <a:t>Projecten</a:t>
            </a:r>
            <a:endParaRPr lang="en-GB" sz="2000">
              <a:solidFill>
                <a:schemeClr val="accent4"/>
              </a:solidFill>
            </a:endParaRPr>
          </a:p>
        </p:txBody>
      </p:sp>
      <p:sp>
        <p:nvSpPr>
          <p:cNvPr id="86024" name="Rectangle 9"/>
          <p:cNvSpPr>
            <a:spLocks noChangeArrowheads="1"/>
          </p:cNvSpPr>
          <p:nvPr/>
        </p:nvSpPr>
        <p:spPr bwMode="auto">
          <a:xfrm>
            <a:off x="279400" y="5302250"/>
            <a:ext cx="4291013" cy="958850"/>
          </a:xfrm>
          <a:prstGeom prst="rect">
            <a:avLst/>
          </a:prstGeom>
          <a:solidFill>
            <a:srgbClr val="99CC00"/>
          </a:solidFill>
          <a:ln w="44450" algn="ctr">
            <a:noFill/>
            <a:miter lim="800000"/>
            <a:headEnd/>
            <a:tailEnd/>
          </a:ln>
        </p:spPr>
        <p:txBody>
          <a:bodyPr lIns="252000" tIns="144000" rIns="144000" bIns="144000" anchor="ctr"/>
          <a:lstStyle/>
          <a:p>
            <a:pPr eaLnBrk="0" hangingPunct="0">
              <a:lnSpc>
                <a:spcPts val="2100"/>
              </a:lnSpc>
              <a:spcAft>
                <a:spcPts val="400"/>
              </a:spcAft>
              <a:buClr>
                <a:srgbClr val="34586D"/>
              </a:buClr>
              <a:buSzPct val="60000"/>
            </a:pPr>
            <a:r>
              <a:rPr lang="en-GB" sz="2000">
                <a:solidFill>
                  <a:schemeClr val="accent4"/>
                </a:solidFill>
              </a:rPr>
              <a:t>Samenvatting</a:t>
            </a:r>
            <a:endParaRPr lang="en-GB" sz="1600" b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/>
          <p:cNvSpPr>
            <a:spLocks noChangeArrowheads="1"/>
          </p:cNvSpPr>
          <p:nvPr/>
        </p:nvSpPr>
        <p:spPr bwMode="auto">
          <a:xfrm>
            <a:off x="1417638" y="4976813"/>
            <a:ext cx="2946400" cy="16525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28600" indent="-228600">
              <a:spcBef>
                <a:spcPct val="25000"/>
              </a:spcBef>
              <a:buClr>
                <a:srgbClr val="0066FF"/>
              </a:buClr>
              <a:buFont typeface="Wingdings" pitchFamily="2" charset="2"/>
              <a:buChar char="§"/>
            </a:pPr>
            <a:endParaRPr lang="nl-BE" b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7338" y="4005263"/>
            <a:ext cx="4275137" cy="2270125"/>
            <a:chOff x="181" y="2523"/>
            <a:chExt cx="2693" cy="1430"/>
          </a:xfrm>
        </p:grpSpPr>
        <p:sp>
          <p:nvSpPr>
            <p:cNvPr id="87054" name="Rectangle 5"/>
            <p:cNvSpPr>
              <a:spLocks noChangeArrowheads="1"/>
            </p:cNvSpPr>
            <p:nvPr/>
          </p:nvSpPr>
          <p:spPr bwMode="auto">
            <a:xfrm>
              <a:off x="181" y="2815"/>
              <a:ext cx="2693" cy="11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144000" tIns="144000" rIns="144000" bIns="144000"/>
            <a:lstStyle/>
            <a:p>
              <a:pPr marL="180975" indent="-180975">
                <a:buClr>
                  <a:srgbClr val="FF9900"/>
                </a:buClr>
                <a:buFont typeface="Wingdings" pitchFamily="2" charset="2"/>
                <a:buChar char="§"/>
              </a:pPr>
              <a:r>
                <a:rPr lang="nl-BE" b="0"/>
                <a:t>Rechtszekerheid</a:t>
              </a:r>
            </a:p>
            <a:p>
              <a:pPr marL="180975" indent="-180975">
                <a:buClr>
                  <a:srgbClr val="FF9900"/>
                </a:buClr>
                <a:buFont typeface="Wingdings" pitchFamily="2" charset="2"/>
                <a:buChar char="§"/>
              </a:pPr>
              <a:r>
                <a:rPr lang="nl-BE" b="0"/>
                <a:t>Investeren in vastgoed met klein budget</a:t>
              </a:r>
            </a:p>
            <a:p>
              <a:pPr marL="180975" indent="-180975">
                <a:buClr>
                  <a:srgbClr val="FF9900"/>
                </a:buClr>
                <a:buFont typeface="Wingdings" pitchFamily="2" charset="2"/>
                <a:buChar char="§"/>
              </a:pPr>
              <a:r>
                <a:rPr lang="nl-BE" b="0"/>
                <a:t>Mooi rendement</a:t>
              </a:r>
            </a:p>
            <a:p>
              <a:pPr marL="180975" indent="-180975">
                <a:buClr>
                  <a:srgbClr val="FF9900"/>
                </a:buClr>
              </a:pPr>
              <a:endParaRPr lang="en-US" b="0"/>
            </a:p>
            <a:p>
              <a:pPr marL="180975" indent="-180975">
                <a:buClr>
                  <a:srgbClr val="FF9900"/>
                </a:buClr>
                <a:buFont typeface="Wingdings" pitchFamily="2" charset="2"/>
                <a:buChar char="§"/>
              </a:pPr>
              <a:endParaRPr lang="en-US" b="0"/>
            </a:p>
          </p:txBody>
        </p:sp>
        <p:sp>
          <p:nvSpPr>
            <p:cNvPr id="87055" name="Rectangle 6"/>
            <p:cNvSpPr>
              <a:spLocks noChangeArrowheads="1"/>
            </p:cNvSpPr>
            <p:nvPr/>
          </p:nvSpPr>
          <p:spPr bwMode="auto">
            <a:xfrm>
              <a:off x="181" y="2523"/>
              <a:ext cx="2693" cy="292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algn="ctr">
                <a:spcBef>
                  <a:spcPct val="50000"/>
                </a:spcBef>
              </a:pPr>
              <a:r>
                <a:rPr lang="en-US" dirty="0" err="1"/>
                <a:t>Projecten</a:t>
              </a:r>
              <a:endParaRPr lang="en-US" dirty="0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714875" y="1590675"/>
            <a:ext cx="4275138" cy="2270125"/>
            <a:chOff x="2970" y="1002"/>
            <a:chExt cx="2693" cy="1430"/>
          </a:xfrm>
        </p:grpSpPr>
        <p:sp>
          <p:nvSpPr>
            <p:cNvPr id="87052" name="Rectangle 8"/>
            <p:cNvSpPr>
              <a:spLocks noChangeArrowheads="1"/>
            </p:cNvSpPr>
            <p:nvPr/>
          </p:nvSpPr>
          <p:spPr bwMode="auto">
            <a:xfrm>
              <a:off x="2970" y="1294"/>
              <a:ext cx="2693" cy="11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144000" tIns="144000" rIns="144000" bIns="144000"/>
            <a:lstStyle/>
            <a:p>
              <a:pPr marL="180975" indent="-180975">
                <a:buClr>
                  <a:srgbClr val="FF9900"/>
                </a:buClr>
                <a:buFont typeface="Wingdings" pitchFamily="2" charset="2"/>
                <a:buChar char="§"/>
              </a:pPr>
              <a:r>
                <a:rPr lang="en-US" b="0"/>
                <a:t>Belgische mentaliteit</a:t>
              </a:r>
            </a:p>
            <a:p>
              <a:pPr marL="180975" indent="-180975">
                <a:buClr>
                  <a:srgbClr val="FF9900"/>
                </a:buClr>
                <a:buFont typeface="Wingdings" pitchFamily="2" charset="2"/>
                <a:buChar char="§"/>
              </a:pPr>
              <a:r>
                <a:rPr lang="en-US" b="0"/>
                <a:t>Projectopvolging van A…Z</a:t>
              </a:r>
            </a:p>
          </p:txBody>
        </p:sp>
        <p:sp>
          <p:nvSpPr>
            <p:cNvPr id="87053" name="Rectangle 9"/>
            <p:cNvSpPr>
              <a:spLocks noChangeArrowheads="1"/>
            </p:cNvSpPr>
            <p:nvPr/>
          </p:nvSpPr>
          <p:spPr bwMode="auto">
            <a:xfrm>
              <a:off x="2970" y="1002"/>
              <a:ext cx="2693" cy="292"/>
            </a:xfrm>
            <a:prstGeom prst="rect">
              <a:avLst/>
            </a:prstGeom>
            <a:solidFill>
              <a:srgbClr val="CC330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algn="ctr">
                <a:spcBef>
                  <a:spcPct val="50000"/>
                </a:spcBef>
                <a:buClr>
                  <a:srgbClr val="FF9900"/>
                </a:buClr>
              </a:pPr>
              <a:r>
                <a:rPr lang="en-US" dirty="0" err="1"/>
                <a:t>Kies</a:t>
              </a:r>
              <a:r>
                <a:rPr lang="en-US" dirty="0"/>
                <a:t> </a:t>
              </a:r>
              <a:r>
                <a:rPr lang="en-US" dirty="0" err="1"/>
                <a:t>voor</a:t>
              </a:r>
              <a:r>
                <a:rPr lang="en-US" dirty="0"/>
                <a:t> de </a:t>
              </a:r>
              <a:r>
                <a:rPr lang="en-US" dirty="0" err="1"/>
                <a:t>Rores</a:t>
              </a:r>
              <a:r>
                <a:rPr lang="en-US" dirty="0"/>
                <a:t> </a:t>
              </a:r>
              <a:r>
                <a:rPr lang="en-US" dirty="0" err="1" smtClean="0"/>
                <a:t>Groep</a:t>
              </a:r>
              <a:endParaRPr lang="en-US" dirty="0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4714875" y="4005263"/>
            <a:ext cx="4275138" cy="2270125"/>
            <a:chOff x="2970" y="2523"/>
            <a:chExt cx="2693" cy="1430"/>
          </a:xfrm>
        </p:grpSpPr>
        <p:sp>
          <p:nvSpPr>
            <p:cNvPr id="87050" name="Rectangle 11"/>
            <p:cNvSpPr>
              <a:spLocks noChangeArrowheads="1"/>
            </p:cNvSpPr>
            <p:nvPr/>
          </p:nvSpPr>
          <p:spPr bwMode="auto">
            <a:xfrm>
              <a:off x="2970" y="2815"/>
              <a:ext cx="2693" cy="11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144000" tIns="144000" rIns="144000" bIns="144000"/>
            <a:lstStyle/>
            <a:p>
              <a:pPr marL="180975" indent="-180975">
                <a:buClr>
                  <a:srgbClr val="FF9900"/>
                </a:buClr>
              </a:pPr>
              <a:endParaRPr lang="en-US" b="0"/>
            </a:p>
            <a:p>
              <a:pPr marL="180975" indent="-180975">
                <a:buClr>
                  <a:srgbClr val="FF9900"/>
                </a:buClr>
              </a:pPr>
              <a:endParaRPr lang="en-US" sz="1000" b="0"/>
            </a:p>
            <a:p>
              <a:pPr marL="180975" indent="-180975">
                <a:buClr>
                  <a:srgbClr val="FF9900"/>
                </a:buClr>
              </a:pPr>
              <a:endParaRPr lang="en-US" b="0"/>
            </a:p>
          </p:txBody>
        </p:sp>
        <p:sp>
          <p:nvSpPr>
            <p:cNvPr id="87051" name="Rectangle 12"/>
            <p:cNvSpPr>
              <a:spLocks noChangeArrowheads="1"/>
            </p:cNvSpPr>
            <p:nvPr/>
          </p:nvSpPr>
          <p:spPr bwMode="auto">
            <a:xfrm>
              <a:off x="2970" y="2523"/>
              <a:ext cx="2693" cy="292"/>
            </a:xfrm>
            <a:prstGeom prst="rect">
              <a:avLst/>
            </a:prstGeom>
            <a:solidFill>
              <a:srgbClr val="99CC0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algn="ctr">
                <a:spcBef>
                  <a:spcPct val="50000"/>
                </a:spcBef>
                <a:buClr>
                  <a:srgbClr val="FF9900"/>
                </a:buClr>
              </a:pPr>
              <a:r>
                <a:rPr lang="en-US" dirty="0" err="1"/>
                <a:t>Uw</a:t>
              </a:r>
              <a:r>
                <a:rPr lang="en-US" dirty="0"/>
                <a:t> Partner</a:t>
              </a: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285750" y="1566863"/>
            <a:ext cx="4275138" cy="2270125"/>
            <a:chOff x="2970" y="2523"/>
            <a:chExt cx="2693" cy="1430"/>
          </a:xfrm>
        </p:grpSpPr>
        <p:sp>
          <p:nvSpPr>
            <p:cNvPr id="87048" name="Rectangle 14"/>
            <p:cNvSpPr>
              <a:spLocks noChangeArrowheads="1"/>
            </p:cNvSpPr>
            <p:nvPr/>
          </p:nvSpPr>
          <p:spPr bwMode="auto">
            <a:xfrm>
              <a:off x="2970" y="2815"/>
              <a:ext cx="2693" cy="11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lIns="144000" tIns="144000" rIns="144000" bIns="144000"/>
            <a:lstStyle/>
            <a:p>
              <a:pPr marL="180975" indent="-180975">
                <a:buClr>
                  <a:srgbClr val="FF9900"/>
                </a:buClr>
                <a:buFont typeface="Wingdings" pitchFamily="2" charset="2"/>
                <a:buChar char="§"/>
              </a:pPr>
              <a:r>
                <a:rPr lang="fr-BE" b="0"/>
                <a:t>Snelgroeiende economie</a:t>
              </a:r>
            </a:p>
            <a:p>
              <a:pPr marL="180975" indent="-180975">
                <a:buClr>
                  <a:srgbClr val="FF9900"/>
                </a:buClr>
                <a:buFont typeface="Wingdings" pitchFamily="2" charset="2"/>
                <a:buChar char="§"/>
              </a:pPr>
              <a:r>
                <a:rPr lang="fr-BE" b="0"/>
                <a:t>EU lidmaatschap</a:t>
              </a:r>
            </a:p>
            <a:p>
              <a:pPr marL="180975" indent="-180975">
                <a:buClr>
                  <a:srgbClr val="FF9900"/>
                </a:buClr>
                <a:buFont typeface="Wingdings" pitchFamily="2" charset="2"/>
                <a:buChar char="§"/>
              </a:pPr>
              <a:endParaRPr lang="fr-BE" b="0"/>
            </a:p>
            <a:p>
              <a:pPr marL="180975" indent="-180975">
                <a:buClr>
                  <a:srgbClr val="FF9900"/>
                </a:buClr>
                <a:buFont typeface="Wingdings" pitchFamily="2" charset="2"/>
                <a:buChar char="§"/>
              </a:pPr>
              <a:endParaRPr lang="en-US" b="0"/>
            </a:p>
          </p:txBody>
        </p:sp>
        <p:sp>
          <p:nvSpPr>
            <p:cNvPr id="87049" name="Rectangle 15"/>
            <p:cNvSpPr>
              <a:spLocks noChangeArrowheads="1"/>
            </p:cNvSpPr>
            <p:nvPr/>
          </p:nvSpPr>
          <p:spPr bwMode="auto">
            <a:xfrm>
              <a:off x="2970" y="2523"/>
              <a:ext cx="2693" cy="292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 algn="ctr">
                <a:spcBef>
                  <a:spcPct val="50000"/>
                </a:spcBef>
                <a:buClr>
                  <a:srgbClr val="FF9900"/>
                </a:buClr>
              </a:pPr>
              <a:r>
                <a:rPr lang="en-US" dirty="0" err="1"/>
                <a:t>Waarom</a:t>
              </a:r>
              <a:r>
                <a:rPr lang="en-US" dirty="0"/>
                <a:t> </a:t>
              </a:r>
              <a:r>
                <a:rPr lang="en-US" dirty="0" err="1"/>
                <a:t>Roemenië</a:t>
              </a:r>
              <a:endParaRPr lang="en-US" dirty="0"/>
            </a:p>
          </p:txBody>
        </p:sp>
      </p:grpSp>
      <p:pic>
        <p:nvPicPr>
          <p:cNvPr id="18" name="Picture 1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1650" y="4929188"/>
            <a:ext cx="2520950" cy="806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8" descr="albastru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0013" y="0"/>
            <a:ext cx="92440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ctangle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7338" y="260350"/>
            <a:ext cx="8856662" cy="973138"/>
          </a:xfrm>
          <a:prstGeom prst="rect">
            <a:avLst/>
          </a:prstGeom>
          <a:solidFill>
            <a:srgbClr val="FE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100000"/>
              </a:lnSpc>
              <a:buFontTx/>
              <a:buNone/>
            </a:pPr>
            <a:endParaRPr lang="en-GB" sz="2000" b="0">
              <a:solidFill>
                <a:srgbClr val="FFFFFF"/>
              </a:solidFill>
            </a:endParaRPr>
          </a:p>
        </p:txBody>
      </p:sp>
      <p:sp>
        <p:nvSpPr>
          <p:cNvPr id="88068" name="Text Box 6"/>
          <p:cNvSpPr txBox="1">
            <a:spLocks noChangeArrowheads="1"/>
          </p:cNvSpPr>
          <p:nvPr/>
        </p:nvSpPr>
        <p:spPr bwMode="auto">
          <a:xfrm>
            <a:off x="558800" y="4724400"/>
            <a:ext cx="4157663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GB" b="0">
              <a:solidFill>
                <a:schemeClr val="folHlink"/>
              </a:solidFill>
            </a:endParaRPr>
          </a:p>
        </p:txBody>
      </p:sp>
      <p:sp>
        <p:nvSpPr>
          <p:cNvPr id="8806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369888" y="2036763"/>
            <a:ext cx="4346575" cy="182562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sz="2800" b="1" dirty="0" err="1" smtClean="0">
                <a:solidFill>
                  <a:schemeClr val="accent4"/>
                </a:solidFill>
              </a:rPr>
              <a:t>Bedankt</a:t>
            </a:r>
            <a:r>
              <a:rPr lang="en-GB" sz="2800" b="1" dirty="0" smtClean="0">
                <a:solidFill>
                  <a:schemeClr val="accent4"/>
                </a:solidFill>
              </a:rPr>
              <a:t> </a:t>
            </a:r>
            <a:r>
              <a:rPr lang="en-GB" sz="2800" b="1" dirty="0" err="1" smtClean="0">
                <a:solidFill>
                  <a:schemeClr val="accent4"/>
                </a:solidFill>
              </a:rPr>
              <a:t>voor</a:t>
            </a:r>
            <a:r>
              <a:rPr lang="en-GB" sz="2800" b="1" dirty="0" smtClean="0">
                <a:solidFill>
                  <a:schemeClr val="accent4"/>
                </a:solidFill>
              </a:rPr>
              <a:t> </a:t>
            </a:r>
            <a:r>
              <a:rPr lang="en-GB" sz="2800" b="1" dirty="0" err="1" smtClean="0">
                <a:solidFill>
                  <a:schemeClr val="accent4"/>
                </a:solidFill>
              </a:rPr>
              <a:t>uw</a:t>
            </a:r>
            <a:r>
              <a:rPr lang="en-GB" sz="2800" b="1" dirty="0" smtClean="0">
                <a:solidFill>
                  <a:schemeClr val="accent4"/>
                </a:solidFill>
              </a:rPr>
              <a:t> </a:t>
            </a:r>
            <a:endParaRPr lang="hu-HU" sz="2800" b="1" dirty="0" smtClean="0">
              <a:solidFill>
                <a:schemeClr val="accent4"/>
              </a:solidFill>
            </a:endParaRP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sz="2800" b="1" dirty="0" err="1" smtClean="0">
                <a:solidFill>
                  <a:schemeClr val="accent4"/>
                </a:solidFill>
              </a:rPr>
              <a:t>tijd</a:t>
            </a:r>
            <a:r>
              <a:rPr lang="en-GB" sz="2800" b="1" dirty="0" smtClean="0">
                <a:solidFill>
                  <a:schemeClr val="accent4"/>
                </a:solidFill>
              </a:rPr>
              <a:t> en </a:t>
            </a:r>
            <a:r>
              <a:rPr lang="en-GB" sz="2800" b="1" dirty="0" err="1" smtClean="0">
                <a:solidFill>
                  <a:schemeClr val="accent4"/>
                </a:solidFill>
              </a:rPr>
              <a:t>aandacht</a:t>
            </a:r>
            <a:r>
              <a:rPr lang="en-GB" sz="2800" b="1" dirty="0" smtClean="0">
                <a:solidFill>
                  <a:schemeClr val="bg2"/>
                </a:solidFill>
              </a:rPr>
              <a:t/>
            </a:r>
            <a:br>
              <a:rPr lang="en-GB" sz="2800" b="1" dirty="0" smtClean="0">
                <a:solidFill>
                  <a:schemeClr val="bg2"/>
                </a:solidFill>
              </a:rPr>
            </a:br>
            <a:endParaRPr lang="de-DE" sz="2800" b="1" dirty="0" smtClean="0">
              <a:solidFill>
                <a:schemeClr val="bg2"/>
              </a:solidFill>
            </a:endParaRPr>
          </a:p>
        </p:txBody>
      </p:sp>
      <p:pic>
        <p:nvPicPr>
          <p:cNvPr id="88070" name="Picture 17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4825" y="485775"/>
            <a:ext cx="1905000" cy="609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88071" name="Picture 7" descr="dreamstimesmall_1684990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770" y="1681708"/>
            <a:ext cx="5225055" cy="4083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9"/>
          <p:cNvSpPr>
            <a:spLocks noChangeArrowheads="1"/>
          </p:cNvSpPr>
          <p:nvPr/>
        </p:nvSpPr>
        <p:spPr bwMode="auto">
          <a:xfrm>
            <a:off x="4716463" y="1590675"/>
            <a:ext cx="4427537" cy="4668838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180000" tIns="0" rIns="396000" bIns="0"/>
          <a:lstStyle/>
          <a:p>
            <a:pPr>
              <a:lnSpc>
                <a:spcPct val="100000"/>
              </a:lnSpc>
            </a:pPr>
            <a:endParaRPr lang="en-US" sz="1200" b="0">
              <a:solidFill>
                <a:schemeClr val="accent4"/>
              </a:solidFill>
            </a:endParaRPr>
          </a:p>
          <a:p>
            <a:pPr>
              <a:lnSpc>
                <a:spcPct val="100000"/>
              </a:lnSpc>
            </a:pPr>
            <a:endParaRPr lang="en-US" sz="1200" b="0">
              <a:solidFill>
                <a:schemeClr val="accent4"/>
              </a:solidFill>
            </a:endParaRPr>
          </a:p>
          <a:p>
            <a:pPr>
              <a:lnSpc>
                <a:spcPct val="100000"/>
              </a:lnSpc>
              <a:buFontTx/>
              <a:buNone/>
            </a:pPr>
            <a:endParaRPr lang="en-US" sz="2000">
              <a:solidFill>
                <a:schemeClr val="accent4"/>
              </a:solidFill>
              <a:latin typeface="Siemens Serif" pitchFamily="2" charset="0"/>
            </a:endParaRPr>
          </a:p>
        </p:txBody>
      </p:sp>
      <p:pic>
        <p:nvPicPr>
          <p:cNvPr id="14339" name="Picture 10" descr="afrik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3588" y="2505075"/>
            <a:ext cx="4570412" cy="37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8"/>
          <p:cNvSpPr>
            <a:spLocks noChangeArrowheads="1"/>
          </p:cNvSpPr>
          <p:nvPr/>
        </p:nvSpPr>
        <p:spPr bwMode="auto">
          <a:xfrm>
            <a:off x="4570413" y="1590675"/>
            <a:ext cx="4570412" cy="4668838"/>
          </a:xfrm>
          <a:prstGeom prst="rect">
            <a:avLst/>
          </a:prstGeom>
          <a:solidFill>
            <a:srgbClr val="CC3300"/>
          </a:solidFill>
          <a:ln w="44450" algn="ctr">
            <a:noFill/>
            <a:miter lim="800000"/>
            <a:headEnd/>
            <a:tailEnd/>
          </a:ln>
        </p:spPr>
        <p:txBody>
          <a:bodyPr lIns="252000" tIns="144000" rIns="144000" bIns="144000" anchor="ctr"/>
          <a:lstStyle/>
          <a:p>
            <a:pPr eaLnBrk="0" hangingPunct="0">
              <a:lnSpc>
                <a:spcPts val="2100"/>
              </a:lnSpc>
              <a:spcAft>
                <a:spcPts val="400"/>
              </a:spcAft>
              <a:buClr>
                <a:srgbClr val="34586D"/>
              </a:buClr>
              <a:buSzPct val="60000"/>
            </a:pPr>
            <a:endParaRPr lang="en-GB" sz="2000">
              <a:solidFill>
                <a:schemeClr val="accent4"/>
              </a:solidFill>
            </a:endParaRPr>
          </a:p>
        </p:txBody>
      </p:sp>
      <p:sp>
        <p:nvSpPr>
          <p:cNvPr id="14341" name="Rectangle 11"/>
          <p:cNvSpPr>
            <a:spLocks noChangeArrowheads="1"/>
          </p:cNvSpPr>
          <p:nvPr/>
        </p:nvSpPr>
        <p:spPr bwMode="auto">
          <a:xfrm>
            <a:off x="287338" y="1590675"/>
            <a:ext cx="4284662" cy="1181100"/>
          </a:xfrm>
          <a:prstGeom prst="rect">
            <a:avLst/>
          </a:prstGeom>
          <a:solidFill>
            <a:schemeClr val="hlink"/>
          </a:solidFill>
          <a:ln w="44450" algn="ctr">
            <a:noFill/>
            <a:miter lim="800000"/>
            <a:headEnd/>
            <a:tailEnd/>
          </a:ln>
        </p:spPr>
        <p:txBody>
          <a:bodyPr lIns="252000" tIns="144000" rIns="144000" bIns="144000" anchor="ctr"/>
          <a:lstStyle/>
          <a:p>
            <a:pPr eaLnBrk="0" hangingPunct="0">
              <a:lnSpc>
                <a:spcPts val="2100"/>
              </a:lnSpc>
              <a:spcAft>
                <a:spcPts val="400"/>
              </a:spcAft>
              <a:buClr>
                <a:srgbClr val="34586D"/>
              </a:buClr>
              <a:buSzPct val="60000"/>
            </a:pPr>
            <a:r>
              <a:rPr lang="en-GB" sz="2000" dirty="0">
                <a:solidFill>
                  <a:schemeClr val="accent4"/>
                </a:solidFill>
              </a:rPr>
              <a:t>Over </a:t>
            </a:r>
            <a:r>
              <a:rPr lang="en-GB" sz="2000" dirty="0" err="1">
                <a:solidFill>
                  <a:schemeClr val="accent4"/>
                </a:solidFill>
              </a:rPr>
              <a:t>Roemenië</a:t>
            </a:r>
            <a:r>
              <a:rPr lang="en-GB" sz="2000" dirty="0">
                <a:solidFill>
                  <a:schemeClr val="accent4"/>
                </a:solidFill>
              </a:rPr>
              <a:t>	</a:t>
            </a:r>
          </a:p>
        </p:txBody>
      </p:sp>
      <p:sp>
        <p:nvSpPr>
          <p:cNvPr id="14342" name="Rectangle 12"/>
          <p:cNvSpPr>
            <a:spLocks noChangeArrowheads="1"/>
          </p:cNvSpPr>
          <p:nvPr/>
        </p:nvSpPr>
        <p:spPr bwMode="auto">
          <a:xfrm>
            <a:off x="287338" y="2936875"/>
            <a:ext cx="4284662" cy="1035050"/>
          </a:xfrm>
          <a:prstGeom prst="rect">
            <a:avLst/>
          </a:prstGeom>
          <a:solidFill>
            <a:srgbClr val="CC3300"/>
          </a:solidFill>
          <a:ln w="44450" algn="ctr">
            <a:noFill/>
            <a:miter lim="800000"/>
            <a:headEnd/>
            <a:tailEnd/>
          </a:ln>
        </p:spPr>
        <p:txBody>
          <a:bodyPr lIns="252000" tIns="144000" rIns="144000" bIns="144000" anchor="ctr"/>
          <a:lstStyle/>
          <a:p>
            <a:pPr eaLnBrk="0" hangingPunct="0">
              <a:lnSpc>
                <a:spcPts val="2100"/>
              </a:lnSpc>
              <a:spcAft>
                <a:spcPts val="400"/>
              </a:spcAft>
              <a:buClr>
                <a:srgbClr val="34586D"/>
              </a:buClr>
              <a:buSzPct val="60000"/>
            </a:pPr>
            <a:r>
              <a:rPr lang="en-US" sz="2000" dirty="0" err="1">
                <a:solidFill>
                  <a:schemeClr val="accent4"/>
                </a:solidFill>
              </a:rPr>
              <a:t>Rores</a:t>
            </a: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dirty="0" err="1" smtClean="0">
                <a:solidFill>
                  <a:schemeClr val="accent4"/>
                </a:solidFill>
              </a:rPr>
              <a:t>Groep</a:t>
            </a:r>
            <a:endParaRPr lang="en-GB" sz="2000" dirty="0">
              <a:solidFill>
                <a:schemeClr val="accent4"/>
              </a:solidFill>
            </a:endParaRPr>
          </a:p>
        </p:txBody>
      </p:sp>
      <p:sp>
        <p:nvSpPr>
          <p:cNvPr id="14343" name="Rectangle 13"/>
          <p:cNvSpPr>
            <a:spLocks noChangeArrowheads="1"/>
          </p:cNvSpPr>
          <p:nvPr/>
        </p:nvSpPr>
        <p:spPr bwMode="auto">
          <a:xfrm>
            <a:off x="285750" y="4110038"/>
            <a:ext cx="4286250" cy="966787"/>
          </a:xfrm>
          <a:prstGeom prst="rect">
            <a:avLst/>
          </a:prstGeom>
          <a:solidFill>
            <a:srgbClr val="FFCC00"/>
          </a:solidFill>
          <a:ln w="44450" algn="ctr">
            <a:noFill/>
            <a:miter lim="800000"/>
            <a:headEnd/>
            <a:tailEnd/>
          </a:ln>
        </p:spPr>
        <p:txBody>
          <a:bodyPr lIns="252000" tIns="144000" rIns="144000" bIns="144000" anchor="ctr"/>
          <a:lstStyle/>
          <a:p>
            <a:pPr eaLnBrk="0" hangingPunct="0">
              <a:lnSpc>
                <a:spcPts val="2100"/>
              </a:lnSpc>
              <a:spcAft>
                <a:spcPts val="400"/>
              </a:spcAft>
              <a:buClr>
                <a:srgbClr val="34586D"/>
              </a:buClr>
              <a:buSzPct val="60000"/>
            </a:pPr>
            <a:r>
              <a:rPr lang="en-US" sz="2000">
                <a:solidFill>
                  <a:schemeClr val="accent4"/>
                </a:solidFill>
              </a:rPr>
              <a:t>Projecten</a:t>
            </a:r>
            <a:endParaRPr lang="en-GB" sz="1600" b="0">
              <a:solidFill>
                <a:schemeClr val="accent4"/>
              </a:solidFill>
            </a:endParaRPr>
          </a:p>
        </p:txBody>
      </p:sp>
      <p:sp>
        <p:nvSpPr>
          <p:cNvPr id="14344" name="Rectangle 14"/>
          <p:cNvSpPr>
            <a:spLocks noChangeArrowheads="1"/>
          </p:cNvSpPr>
          <p:nvPr/>
        </p:nvSpPr>
        <p:spPr bwMode="auto">
          <a:xfrm>
            <a:off x="276225" y="5305425"/>
            <a:ext cx="4298950" cy="958850"/>
          </a:xfrm>
          <a:prstGeom prst="rect">
            <a:avLst/>
          </a:prstGeom>
          <a:solidFill>
            <a:srgbClr val="99CC00"/>
          </a:solidFill>
          <a:ln w="44450" algn="ctr">
            <a:noFill/>
            <a:miter lim="800000"/>
            <a:headEnd/>
            <a:tailEnd/>
          </a:ln>
        </p:spPr>
        <p:txBody>
          <a:bodyPr lIns="252000" tIns="144000" rIns="144000" bIns="144000" anchor="ctr"/>
          <a:lstStyle/>
          <a:p>
            <a:pPr eaLnBrk="0" hangingPunct="0">
              <a:lnSpc>
                <a:spcPts val="2100"/>
              </a:lnSpc>
              <a:spcAft>
                <a:spcPts val="400"/>
              </a:spcAft>
              <a:buClr>
                <a:srgbClr val="34586D"/>
              </a:buClr>
              <a:buSzPct val="60000"/>
            </a:pPr>
            <a:r>
              <a:rPr lang="en-GB" sz="2000">
                <a:solidFill>
                  <a:schemeClr val="accent4"/>
                </a:solidFill>
              </a:rPr>
              <a:t>Samenvatting</a:t>
            </a:r>
            <a:endParaRPr lang="en-GB" sz="1600" b="0">
              <a:solidFill>
                <a:schemeClr val="accent4"/>
              </a:solidFill>
            </a:endParaRPr>
          </a:p>
        </p:txBody>
      </p:sp>
      <p:sp>
        <p:nvSpPr>
          <p:cNvPr id="14345" name="Text Box 15"/>
          <p:cNvSpPr txBox="1">
            <a:spLocks noChangeArrowheads="1"/>
          </p:cNvSpPr>
          <p:nvPr/>
        </p:nvSpPr>
        <p:spPr bwMode="auto">
          <a:xfrm>
            <a:off x="5133975" y="1868488"/>
            <a:ext cx="3657600" cy="923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00000"/>
              </a:lnSpc>
              <a:spcAft>
                <a:spcPct val="100000"/>
              </a:spcAft>
              <a:buClr>
                <a:srgbClr val="FF9900"/>
              </a:buClr>
              <a:buFont typeface="Wingdings" pitchFamily="2" charset="2"/>
              <a:buChar char="§"/>
            </a:pPr>
            <a:r>
              <a:rPr lang="de-DE" sz="1800" dirty="0">
                <a:solidFill>
                  <a:schemeClr val="accent4"/>
                </a:solidFill>
              </a:rPr>
              <a:t>Historiek</a:t>
            </a:r>
          </a:p>
          <a:p>
            <a:pPr marL="342900" indent="-342900">
              <a:lnSpc>
                <a:spcPct val="100000"/>
              </a:lnSpc>
              <a:spcAft>
                <a:spcPct val="100000"/>
              </a:spcAft>
              <a:buClr>
                <a:srgbClr val="FF9900"/>
              </a:buClr>
              <a:buFont typeface="Wingdings" pitchFamily="2" charset="2"/>
              <a:buChar char="§"/>
            </a:pPr>
            <a:r>
              <a:rPr lang="de-DE" sz="1800" dirty="0">
                <a:solidFill>
                  <a:schemeClr val="accent4"/>
                </a:solidFill>
              </a:rPr>
              <a:t>Kies voor de Rores </a:t>
            </a:r>
            <a:r>
              <a:rPr lang="de-DE" sz="1800" dirty="0" smtClean="0">
                <a:solidFill>
                  <a:schemeClr val="accent4"/>
                </a:solidFill>
              </a:rPr>
              <a:t>Groep</a:t>
            </a:r>
            <a:endParaRPr lang="de-DE" sz="1800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7338" y="260350"/>
            <a:ext cx="8856662" cy="973138"/>
          </a:xfrm>
          <a:prstGeom prst="rect">
            <a:avLst/>
          </a:prstGeom>
          <a:solidFill>
            <a:srgbClr val="FE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buFontTx/>
              <a:buNone/>
            </a:pPr>
            <a:endParaRPr lang="en-US" sz="2000"/>
          </a:p>
        </p:txBody>
      </p:sp>
      <p:sp>
        <p:nvSpPr>
          <p:cNvPr id="1536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8163" y="3257550"/>
            <a:ext cx="8208962" cy="2198688"/>
          </a:xfrm>
        </p:spPr>
        <p:txBody>
          <a:bodyPr/>
          <a:lstStyle/>
          <a:p>
            <a:pPr eaLnBrk="1" hangingPunct="1"/>
            <a:r>
              <a:rPr lang="en-US" dirty="0" err="1" smtClean="0">
                <a:solidFill>
                  <a:schemeClr val="accent4"/>
                </a:solidFill>
              </a:rPr>
              <a:t>Historiek</a:t>
            </a:r>
            <a:endParaRPr lang="en-US" dirty="0" smtClean="0">
              <a:solidFill>
                <a:schemeClr val="accent4"/>
              </a:solidFill>
            </a:endParaRPr>
          </a:p>
        </p:txBody>
      </p:sp>
      <p:pic>
        <p:nvPicPr>
          <p:cNvPr id="15364" name="Picture 17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4825" y="485775"/>
            <a:ext cx="1905000" cy="609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437" y="1637730"/>
            <a:ext cx="5390343" cy="416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296863" y="1638300"/>
            <a:ext cx="8856662" cy="46815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nl-BE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2238" y="1619250"/>
            <a:ext cx="8821737" cy="4681538"/>
          </a:xfrm>
          <a:noFill/>
        </p:spPr>
        <p:txBody>
          <a:bodyPr/>
          <a:lstStyle/>
          <a:p>
            <a:pPr lvl="1" eaLnBrk="1" hangingPunct="1">
              <a:buClr>
                <a:srgbClr val="CC3300"/>
              </a:buClr>
              <a:buFont typeface="Wingdings" pitchFamily="2" charset="2"/>
              <a:buNone/>
              <a:tabLst>
                <a:tab pos="900113" algn="l"/>
              </a:tabLst>
            </a:pPr>
            <a:endParaRPr lang="en-US" sz="1200" dirty="0" smtClean="0"/>
          </a:p>
          <a:p>
            <a:pPr lvl="1" eaLnBrk="1" hangingPunct="1">
              <a:buClr>
                <a:srgbClr val="CC3300"/>
              </a:buClr>
              <a:buFont typeface="Wingdings" pitchFamily="2" charset="2"/>
              <a:buNone/>
              <a:tabLst>
                <a:tab pos="900113" algn="l"/>
              </a:tabLst>
            </a:pPr>
            <a:endParaRPr lang="en-US" sz="1200" dirty="0" smtClean="0"/>
          </a:p>
          <a:p>
            <a:pPr lvl="1" eaLnBrk="1" hangingPunct="1">
              <a:buClr>
                <a:srgbClr val="CC3300"/>
              </a:buClr>
              <a:buFont typeface="Wingdings" pitchFamily="2" charset="2"/>
              <a:buNone/>
              <a:tabLst>
                <a:tab pos="900113" algn="l"/>
              </a:tabLst>
            </a:pPr>
            <a:endParaRPr lang="en-US" sz="1200" dirty="0" smtClean="0"/>
          </a:p>
          <a:p>
            <a:pPr marL="536575" lvl="2" indent="-166688" eaLnBrk="1" hangingPunct="1">
              <a:buClr>
                <a:srgbClr val="CC3300"/>
              </a:buClr>
              <a:tabLst>
                <a:tab pos="900113" algn="l"/>
              </a:tabLst>
            </a:pPr>
            <a:r>
              <a:rPr lang="nl-BE" sz="1800" dirty="0" smtClean="0"/>
              <a:t> Zaakvoerder met </a:t>
            </a:r>
            <a:r>
              <a:rPr lang="nl-NL" sz="1800" dirty="0" smtClean="0"/>
              <a:t>Belgische mentaliteit, meer dan 10 jaar in België gewoond, gestudeerd en gewerkt </a:t>
            </a:r>
          </a:p>
          <a:p>
            <a:pPr marL="536575" lvl="2" indent="-166688" eaLnBrk="1" hangingPunct="1">
              <a:buClr>
                <a:srgbClr val="CC3300"/>
              </a:buClr>
              <a:tabLst>
                <a:tab pos="900113" algn="l"/>
              </a:tabLst>
            </a:pPr>
            <a:r>
              <a:rPr lang="nl-BE" sz="1800" dirty="0" smtClean="0"/>
              <a:t>Actief in de Roemeense vastgoedmarkt sinds </a:t>
            </a:r>
            <a:r>
              <a:rPr lang="nl-NL" sz="1800" dirty="0" smtClean="0"/>
              <a:t>2006</a:t>
            </a:r>
          </a:p>
          <a:p>
            <a:pPr marL="536575" lvl="2" indent="-166688" eaLnBrk="1" hangingPunct="1">
              <a:buClr>
                <a:srgbClr val="CC3300"/>
              </a:buClr>
              <a:tabLst>
                <a:tab pos="900113" algn="l"/>
              </a:tabLst>
            </a:pPr>
            <a:r>
              <a:rPr lang="nl-NL" sz="1800" dirty="0" smtClean="0"/>
              <a:t>Meer dan 14 vastgoedinvesteringsvennootschappen van België in</a:t>
            </a:r>
          </a:p>
          <a:p>
            <a:pPr marL="536575" lvl="2" indent="-166688" eaLnBrk="1" hangingPunct="1">
              <a:buClr>
                <a:srgbClr val="CC3300"/>
              </a:buClr>
              <a:buFont typeface="Wingdings" pitchFamily="2" charset="2"/>
              <a:buNone/>
              <a:tabLst>
                <a:tab pos="900113" algn="l"/>
              </a:tabLst>
            </a:pPr>
            <a:r>
              <a:rPr lang="nl-NL" sz="1800" dirty="0" smtClean="0"/>
              <a:t>   portfolio met meer dan 100 hectare bouwgrond</a:t>
            </a:r>
          </a:p>
          <a:p>
            <a:pPr marL="536575" lvl="2" indent="-166688" eaLnBrk="1" hangingPunct="1">
              <a:buClr>
                <a:srgbClr val="CC3300"/>
              </a:buClr>
              <a:tabLst>
                <a:tab pos="900113" algn="l"/>
              </a:tabLst>
            </a:pPr>
            <a:r>
              <a:rPr lang="nl-NL" sz="1800" dirty="0" smtClean="0"/>
              <a:t>Hoofdkantoor in Roemenië (Oradea)</a:t>
            </a:r>
            <a:endParaRPr lang="nl-BE" sz="1800" dirty="0" smtClean="0"/>
          </a:p>
          <a:p>
            <a:pPr marL="536575" lvl="2" indent="-166688" eaLnBrk="1" hangingPunct="1">
              <a:buClr>
                <a:srgbClr val="CC3300"/>
              </a:buClr>
              <a:tabLst>
                <a:tab pos="900113" algn="l"/>
              </a:tabLst>
            </a:pPr>
            <a:endParaRPr lang="nl-BE" sz="1800" dirty="0" smtClean="0"/>
          </a:p>
          <a:p>
            <a:pPr marL="536575" lvl="2" indent="-166688" eaLnBrk="1" hangingPunct="1">
              <a:buClr>
                <a:srgbClr val="CC3300"/>
              </a:buClr>
              <a:buFont typeface="Wingdings" pitchFamily="2" charset="2"/>
              <a:buNone/>
              <a:tabLst>
                <a:tab pos="900113" algn="l"/>
              </a:tabLst>
            </a:pPr>
            <a:endParaRPr lang="nl-BE" sz="1800" dirty="0" smtClean="0"/>
          </a:p>
          <a:p>
            <a:pPr marL="0" indent="0" eaLnBrk="1" hangingPunct="1">
              <a:buClr>
                <a:srgbClr val="CC3300"/>
              </a:buClr>
              <a:buFont typeface="Wingdings" pitchFamily="2" charset="2"/>
              <a:buNone/>
              <a:tabLst>
                <a:tab pos="900113" algn="l"/>
              </a:tabLst>
            </a:pPr>
            <a:endParaRPr lang="en-US" b="1" dirty="0" smtClean="0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539750" y="425450"/>
            <a:ext cx="6140450" cy="612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lnSpc>
                <a:spcPct val="100000"/>
              </a:lnSpc>
              <a:buFontTx/>
              <a:buNone/>
            </a:pPr>
            <a:r>
              <a:rPr lang="en-US" sz="2000"/>
              <a:t>Historiek</a:t>
            </a: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284163" y="1377950"/>
            <a:ext cx="9024937" cy="539750"/>
          </a:xfrm>
          <a:prstGeom prst="rect">
            <a:avLst/>
          </a:prstGeom>
          <a:solidFill>
            <a:srgbClr val="CC33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 err="1">
                <a:solidFill>
                  <a:schemeClr val="accent4"/>
                </a:solidFill>
              </a:rPr>
              <a:t>Vastgoedexpert</a:t>
            </a:r>
            <a:r>
              <a:rPr lang="en-US" sz="2000" dirty="0">
                <a:solidFill>
                  <a:schemeClr val="accent4"/>
                </a:solidFill>
              </a:rPr>
              <a:t> met </a:t>
            </a:r>
            <a:r>
              <a:rPr lang="en-US" sz="2000" dirty="0" err="1">
                <a:solidFill>
                  <a:schemeClr val="accent4"/>
                </a:solidFill>
              </a:rPr>
              <a:t>Belgische</a:t>
            </a: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dirty="0" err="1">
                <a:solidFill>
                  <a:schemeClr val="accent4"/>
                </a:solidFill>
              </a:rPr>
              <a:t>mentaliteit</a:t>
            </a:r>
            <a:endParaRPr lang="en-US" sz="2000" dirty="0">
              <a:solidFill>
                <a:schemeClr val="accent4"/>
              </a:solidFill>
            </a:endParaRPr>
          </a:p>
        </p:txBody>
      </p:sp>
      <p:pic>
        <p:nvPicPr>
          <p:cNvPr id="1639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64475" y="2605088"/>
            <a:ext cx="973138" cy="1284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6391" name="Picture 6" descr="Poza 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4071938"/>
            <a:ext cx="2663825" cy="197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12" descr="Poza 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96025" y="4071938"/>
            <a:ext cx="2541588" cy="197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poza birou cu reclama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4700" y="4081752"/>
            <a:ext cx="2885486" cy="1963448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7338" y="260350"/>
            <a:ext cx="8856662" cy="973138"/>
          </a:xfrm>
          <a:prstGeom prst="rect">
            <a:avLst/>
          </a:prstGeom>
          <a:solidFill>
            <a:srgbClr val="FE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100000"/>
              </a:lnSpc>
              <a:buFontTx/>
              <a:buNone/>
            </a:pPr>
            <a:endParaRPr lang="en-US" sz="2000" b="0"/>
          </a:p>
        </p:txBody>
      </p:sp>
      <p:sp>
        <p:nvSpPr>
          <p:cNvPr id="17411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8163" y="2593975"/>
            <a:ext cx="5583237" cy="3028950"/>
          </a:xfrm>
        </p:spPr>
        <p:txBody>
          <a:bodyPr/>
          <a:lstStyle/>
          <a:p>
            <a:pPr eaLnBrk="1" hangingPunct="1"/>
            <a:r>
              <a:rPr lang="en-US" dirty="0" err="1" smtClean="0">
                <a:solidFill>
                  <a:schemeClr val="accent4"/>
                </a:solidFill>
              </a:rPr>
              <a:t>Kies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 err="1" smtClean="0">
                <a:solidFill>
                  <a:schemeClr val="accent4"/>
                </a:solidFill>
              </a:rPr>
              <a:t>voor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hu-HU" dirty="0" smtClean="0">
                <a:solidFill>
                  <a:schemeClr val="accent4"/>
                </a:solidFill>
              </a:rPr>
              <a:t/>
            </a:r>
            <a:br>
              <a:rPr lang="hu-HU" dirty="0" smtClean="0">
                <a:solidFill>
                  <a:schemeClr val="accent4"/>
                </a:solidFill>
              </a:rPr>
            </a:br>
            <a:r>
              <a:rPr lang="en-US" dirty="0" smtClean="0">
                <a:solidFill>
                  <a:schemeClr val="accent4"/>
                </a:solidFill>
              </a:rPr>
              <a:t>de </a:t>
            </a:r>
            <a:r>
              <a:rPr lang="en-US" dirty="0" err="1" smtClean="0">
                <a:solidFill>
                  <a:schemeClr val="accent4"/>
                </a:solidFill>
              </a:rPr>
              <a:t>Rores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hu-HU" dirty="0" smtClean="0">
                <a:solidFill>
                  <a:schemeClr val="accent4"/>
                </a:solidFill>
              </a:rPr>
              <a:t/>
            </a:r>
            <a:br>
              <a:rPr lang="hu-HU" dirty="0" smtClean="0">
                <a:solidFill>
                  <a:schemeClr val="accent4"/>
                </a:solidFill>
              </a:rPr>
            </a:br>
            <a:r>
              <a:rPr lang="en-US" dirty="0" err="1" smtClean="0">
                <a:solidFill>
                  <a:schemeClr val="accent4"/>
                </a:solidFill>
              </a:rPr>
              <a:t>Groep</a:t>
            </a:r>
            <a:endParaRPr lang="en-US" dirty="0" smtClean="0">
              <a:solidFill>
                <a:schemeClr val="accent4"/>
              </a:solidFill>
            </a:endParaRPr>
          </a:p>
        </p:txBody>
      </p:sp>
      <p:pic>
        <p:nvPicPr>
          <p:cNvPr id="17412" name="Picture 17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4825" y="485775"/>
            <a:ext cx="1905000" cy="609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316" b="5528"/>
          <a:stretch/>
        </p:blipFill>
        <p:spPr>
          <a:xfrm>
            <a:off x="3316406" y="1642920"/>
            <a:ext cx="5443419" cy="4143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698" name="Rectangle 2"/>
          <p:cNvSpPr>
            <a:spLocks noChangeArrowheads="1"/>
          </p:cNvSpPr>
          <p:nvPr/>
        </p:nvSpPr>
        <p:spPr bwMode="auto">
          <a:xfrm>
            <a:off x="284163" y="2130425"/>
            <a:ext cx="4275137" cy="41417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lIns="144000" tIns="144000" rIns="144000" bIns="144000"/>
          <a:lstStyle/>
          <a:p>
            <a:pPr marL="79375" lvl="1" indent="-166688">
              <a:lnSpc>
                <a:spcPct val="100000"/>
              </a:lnSpc>
              <a:buClr>
                <a:srgbClr val="CC3300"/>
              </a:buClr>
              <a:buFont typeface="Wingdings" pitchFamily="2" charset="2"/>
              <a:buChar char="§"/>
              <a:tabLst>
                <a:tab pos="900113" algn="l"/>
              </a:tabLst>
              <a:defRPr/>
            </a:pPr>
            <a:r>
              <a:rPr lang="nl-BE" sz="1800" b="0" kern="0" dirty="0">
                <a:solidFill>
                  <a:srgbClr val="000000"/>
                </a:solidFill>
                <a:latin typeface="Arial"/>
              </a:rPr>
              <a:t>Laat uw investering renderen</a:t>
            </a:r>
          </a:p>
          <a:p>
            <a:pPr marL="79375" lvl="1" indent="-166688">
              <a:lnSpc>
                <a:spcPct val="100000"/>
              </a:lnSpc>
              <a:buClr>
                <a:srgbClr val="CC3300"/>
              </a:buClr>
              <a:buFont typeface="Wingdings" pitchFamily="2" charset="2"/>
              <a:buChar char="§"/>
              <a:tabLst>
                <a:tab pos="900113" algn="l"/>
              </a:tabLst>
              <a:defRPr/>
            </a:pPr>
            <a:endParaRPr lang="nl-BE" sz="1800" b="0" kern="0" dirty="0">
              <a:solidFill>
                <a:srgbClr val="000000"/>
              </a:solidFill>
              <a:latin typeface="Arial"/>
            </a:endParaRPr>
          </a:p>
          <a:p>
            <a:pPr marL="79375" lvl="1" indent="-166688">
              <a:lnSpc>
                <a:spcPct val="100000"/>
              </a:lnSpc>
              <a:buClr>
                <a:srgbClr val="CC3300"/>
              </a:buClr>
              <a:buFont typeface="Wingdings" pitchFamily="2" charset="2"/>
              <a:buChar char="§"/>
              <a:tabLst>
                <a:tab pos="900113" algn="l"/>
              </a:tabLst>
              <a:defRPr/>
            </a:pPr>
            <a:r>
              <a:rPr lang="nl-BE" sz="1800" b="0" kern="0" dirty="0" smtClean="0">
                <a:solidFill>
                  <a:srgbClr val="000000"/>
                </a:solidFill>
                <a:latin typeface="Arial"/>
              </a:rPr>
              <a:t>Vertrouwenspersoon</a:t>
            </a:r>
            <a:endParaRPr lang="nl-BE" sz="1800" b="0" kern="0" dirty="0">
              <a:solidFill>
                <a:srgbClr val="000000"/>
              </a:solidFill>
              <a:latin typeface="Arial"/>
            </a:endParaRPr>
          </a:p>
          <a:p>
            <a:pPr marL="79375" lvl="1" indent="-166688">
              <a:lnSpc>
                <a:spcPct val="100000"/>
              </a:lnSpc>
              <a:buClr>
                <a:srgbClr val="CC3300"/>
              </a:buClr>
              <a:buFont typeface="Wingdings" pitchFamily="2" charset="2"/>
              <a:buChar char="§"/>
              <a:tabLst>
                <a:tab pos="900113" algn="l"/>
              </a:tabLst>
              <a:defRPr/>
            </a:pPr>
            <a:endParaRPr lang="nl-BE" sz="1800" b="0" kern="0" dirty="0">
              <a:solidFill>
                <a:srgbClr val="000000"/>
              </a:solidFill>
              <a:latin typeface="Arial"/>
            </a:endParaRPr>
          </a:p>
          <a:p>
            <a:pPr marL="79375" lvl="1" indent="-166688">
              <a:lnSpc>
                <a:spcPct val="100000"/>
              </a:lnSpc>
              <a:buClr>
                <a:srgbClr val="CC3300"/>
              </a:buClr>
              <a:buFont typeface="Wingdings" pitchFamily="2" charset="2"/>
              <a:buChar char="§"/>
              <a:tabLst>
                <a:tab pos="900113" algn="l"/>
              </a:tabLst>
              <a:defRPr/>
            </a:pPr>
            <a:r>
              <a:rPr lang="nl-BE" sz="1800" b="0" kern="0" dirty="0">
                <a:solidFill>
                  <a:srgbClr val="000000"/>
                </a:solidFill>
                <a:latin typeface="Arial"/>
              </a:rPr>
              <a:t>Vastgoedbeheer van A…Z</a:t>
            </a:r>
          </a:p>
          <a:p>
            <a:pPr marL="174625" indent="-174625">
              <a:lnSpc>
                <a:spcPct val="100000"/>
              </a:lnSpc>
              <a:buClr>
                <a:srgbClr val="CC3300"/>
              </a:buClr>
              <a:defRPr/>
            </a:pPr>
            <a:endParaRPr lang="en-US" b="0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539750" y="263525"/>
            <a:ext cx="6546850" cy="808038"/>
          </a:xfrm>
        </p:spPr>
        <p:txBody>
          <a:bodyPr/>
          <a:lstStyle/>
          <a:p>
            <a:pPr eaLnBrk="1" hangingPunct="1"/>
            <a:r>
              <a:rPr lang="en-US" dirty="0" err="1" smtClean="0"/>
              <a:t>Kies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de </a:t>
            </a:r>
            <a:r>
              <a:rPr lang="en-US" dirty="0" err="1" smtClean="0"/>
              <a:t>Rores</a:t>
            </a:r>
            <a:r>
              <a:rPr lang="en-US" dirty="0" smtClean="0"/>
              <a:t> </a:t>
            </a:r>
            <a:r>
              <a:rPr lang="en-US" dirty="0" err="1" smtClean="0"/>
              <a:t>Groep</a:t>
            </a:r>
            <a:endParaRPr lang="en-US" dirty="0" smtClean="0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284163" y="1587500"/>
            <a:ext cx="4275137" cy="539750"/>
          </a:xfrm>
          <a:prstGeom prst="rect">
            <a:avLst/>
          </a:prstGeom>
          <a:solidFill>
            <a:srgbClr val="CC33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 err="1">
                <a:solidFill>
                  <a:schemeClr val="accent4"/>
                </a:solidFill>
              </a:rPr>
              <a:t>Succesvolle</a:t>
            </a: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dirty="0" err="1">
                <a:solidFill>
                  <a:schemeClr val="accent4"/>
                </a:solidFill>
              </a:rPr>
              <a:t>projecten</a:t>
            </a:r>
            <a:endParaRPr lang="en-US" sz="2000" dirty="0">
              <a:solidFill>
                <a:schemeClr val="accent4"/>
              </a:solidFill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4711700" y="1587500"/>
            <a:ext cx="4033838" cy="539750"/>
          </a:xfrm>
          <a:prstGeom prst="rect">
            <a:avLst/>
          </a:prstGeom>
          <a:solidFill>
            <a:srgbClr val="CC33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accent4"/>
                </a:solidFill>
              </a:rPr>
              <a:t>Complete set van </a:t>
            </a:r>
            <a:r>
              <a:rPr lang="en-US" sz="2000" dirty="0" err="1">
                <a:solidFill>
                  <a:schemeClr val="accent4"/>
                </a:solidFill>
              </a:rPr>
              <a:t>diensten</a:t>
            </a:r>
            <a:endParaRPr lang="en-US" sz="2000" dirty="0">
              <a:solidFill>
                <a:schemeClr val="accent4"/>
              </a:solidFill>
            </a:endParaRPr>
          </a:p>
        </p:txBody>
      </p:sp>
      <p:sp>
        <p:nvSpPr>
          <p:cNvPr id="1053702" name="Rectangle 6"/>
          <p:cNvSpPr>
            <a:spLocks noChangeArrowheads="1"/>
          </p:cNvSpPr>
          <p:nvPr/>
        </p:nvSpPr>
        <p:spPr bwMode="auto">
          <a:xfrm>
            <a:off x="4710113" y="2130425"/>
            <a:ext cx="4033837" cy="41417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lIns="144000" tIns="144000" rIns="144000" bIns="144000"/>
          <a:lstStyle/>
          <a:p>
            <a:pPr marL="79375" lvl="1" indent="-166688">
              <a:lnSpc>
                <a:spcPct val="100000"/>
              </a:lnSpc>
              <a:buClr>
                <a:srgbClr val="CC3300"/>
              </a:buClr>
              <a:buFont typeface="Wingdings" pitchFamily="2" charset="2"/>
              <a:buChar char="§"/>
              <a:tabLst>
                <a:tab pos="900113" algn="l"/>
              </a:tabLst>
              <a:defRPr/>
            </a:pPr>
            <a:r>
              <a:rPr lang="nl-BE" sz="1800" b="0" kern="0" dirty="0">
                <a:solidFill>
                  <a:srgbClr val="000000"/>
                </a:solidFill>
                <a:latin typeface="Arial"/>
              </a:rPr>
              <a:t>Algemene consultancy</a:t>
            </a:r>
          </a:p>
          <a:p>
            <a:pPr marL="79375" lvl="1" indent="-166688">
              <a:lnSpc>
                <a:spcPct val="100000"/>
              </a:lnSpc>
              <a:buClr>
                <a:srgbClr val="CC3300"/>
              </a:buClr>
              <a:buFont typeface="Wingdings" pitchFamily="2" charset="2"/>
              <a:buChar char="§"/>
              <a:tabLst>
                <a:tab pos="900113" algn="l"/>
              </a:tabLst>
              <a:defRPr/>
            </a:pPr>
            <a:endParaRPr lang="nl-BE" sz="1800" b="0" kern="0" dirty="0">
              <a:solidFill>
                <a:srgbClr val="000000"/>
              </a:solidFill>
              <a:latin typeface="Arial"/>
            </a:endParaRPr>
          </a:p>
          <a:p>
            <a:pPr marL="79375" lvl="1" indent="-166688">
              <a:lnSpc>
                <a:spcPct val="100000"/>
              </a:lnSpc>
              <a:buClr>
                <a:srgbClr val="CC3300"/>
              </a:buClr>
              <a:buFont typeface="Wingdings" pitchFamily="2" charset="2"/>
              <a:buChar char="§"/>
              <a:tabLst>
                <a:tab pos="900113" algn="l"/>
              </a:tabLst>
              <a:defRPr/>
            </a:pPr>
            <a:r>
              <a:rPr lang="nl-BE" sz="1800" b="0" kern="0" dirty="0">
                <a:solidFill>
                  <a:srgbClr val="000000"/>
                </a:solidFill>
                <a:latin typeface="Arial"/>
              </a:rPr>
              <a:t>Marktonderzoek</a:t>
            </a:r>
          </a:p>
          <a:p>
            <a:pPr marL="79375" lvl="1" indent="-166688">
              <a:lnSpc>
                <a:spcPct val="100000"/>
              </a:lnSpc>
              <a:buClr>
                <a:srgbClr val="CC3300"/>
              </a:buClr>
              <a:buFont typeface="Wingdings" pitchFamily="2" charset="2"/>
              <a:buChar char="§"/>
              <a:tabLst>
                <a:tab pos="900113" algn="l"/>
              </a:tabLst>
              <a:defRPr/>
            </a:pPr>
            <a:endParaRPr lang="nl-BE" sz="1800" b="0" kern="0" dirty="0">
              <a:solidFill>
                <a:srgbClr val="000000"/>
              </a:solidFill>
              <a:latin typeface="Arial"/>
            </a:endParaRPr>
          </a:p>
          <a:p>
            <a:pPr marL="79375" lvl="1" indent="-166688">
              <a:lnSpc>
                <a:spcPct val="100000"/>
              </a:lnSpc>
              <a:buClr>
                <a:srgbClr val="CC3300"/>
              </a:buClr>
              <a:buFont typeface="Wingdings" pitchFamily="2" charset="2"/>
              <a:buChar char="§"/>
              <a:tabLst>
                <a:tab pos="900113" algn="l"/>
              </a:tabLst>
              <a:defRPr/>
            </a:pPr>
            <a:r>
              <a:rPr lang="nl-BE" sz="1800" b="0" kern="0" dirty="0">
                <a:solidFill>
                  <a:srgbClr val="000000"/>
                </a:solidFill>
                <a:latin typeface="Arial"/>
              </a:rPr>
              <a:t>Architectuur, marketing</a:t>
            </a:r>
          </a:p>
          <a:p>
            <a:pPr marL="79375" lvl="1" indent="-166688">
              <a:lnSpc>
                <a:spcPct val="100000"/>
              </a:lnSpc>
              <a:buClr>
                <a:srgbClr val="CC3300"/>
              </a:buClr>
              <a:buFont typeface="Wingdings" pitchFamily="2" charset="2"/>
              <a:buChar char="§"/>
              <a:tabLst>
                <a:tab pos="900113" algn="l"/>
              </a:tabLst>
              <a:defRPr/>
            </a:pPr>
            <a:endParaRPr lang="nl-BE" sz="1800" b="0" kern="0" dirty="0">
              <a:solidFill>
                <a:srgbClr val="000000"/>
              </a:solidFill>
              <a:latin typeface="Arial"/>
            </a:endParaRPr>
          </a:p>
          <a:p>
            <a:pPr marL="79375" lvl="1" indent="-166688">
              <a:lnSpc>
                <a:spcPct val="100000"/>
              </a:lnSpc>
              <a:buClr>
                <a:srgbClr val="CC3300"/>
              </a:buClr>
              <a:buFont typeface="Wingdings" pitchFamily="2" charset="2"/>
              <a:buChar char="§"/>
              <a:tabLst>
                <a:tab pos="900113" algn="l"/>
              </a:tabLst>
              <a:defRPr/>
            </a:pPr>
            <a:r>
              <a:rPr lang="nl-BE" sz="1800" b="0" kern="0" dirty="0" smtClean="0">
                <a:solidFill>
                  <a:srgbClr val="000000"/>
                </a:solidFill>
                <a:latin typeface="Arial"/>
              </a:rPr>
              <a:t>Start-ups, subsidiebegeleiding</a:t>
            </a:r>
          </a:p>
          <a:p>
            <a:pPr marL="79375" lvl="1" indent="-166688">
              <a:lnSpc>
                <a:spcPct val="100000"/>
              </a:lnSpc>
              <a:buClr>
                <a:srgbClr val="CC3300"/>
              </a:buClr>
              <a:tabLst>
                <a:tab pos="900113" algn="l"/>
              </a:tabLst>
              <a:defRPr/>
            </a:pPr>
            <a:endParaRPr lang="nl-BE" sz="1800" b="0" kern="0" dirty="0">
              <a:solidFill>
                <a:srgbClr val="000000"/>
              </a:solidFill>
              <a:latin typeface="Arial"/>
            </a:endParaRPr>
          </a:p>
          <a:p>
            <a:pPr marL="79375" lvl="1" indent="-166688">
              <a:lnSpc>
                <a:spcPct val="100000"/>
              </a:lnSpc>
              <a:buClr>
                <a:srgbClr val="CC3300"/>
              </a:buClr>
              <a:buFont typeface="Wingdings" pitchFamily="2" charset="2"/>
              <a:buChar char="§"/>
              <a:tabLst>
                <a:tab pos="900113" algn="l"/>
              </a:tabLst>
              <a:defRPr/>
            </a:pPr>
            <a:r>
              <a:rPr lang="nl-BE" sz="1800" b="0" kern="0" dirty="0" err="1">
                <a:solidFill>
                  <a:srgbClr val="000000"/>
                </a:solidFill>
                <a:latin typeface="Arial"/>
              </a:rPr>
              <a:t>Due</a:t>
            </a:r>
            <a:r>
              <a:rPr lang="nl-BE" sz="1800" b="0" kern="0" dirty="0">
                <a:solidFill>
                  <a:srgbClr val="000000"/>
                </a:solidFill>
                <a:latin typeface="Arial"/>
              </a:rPr>
              <a:t> Diligence</a:t>
            </a:r>
          </a:p>
          <a:p>
            <a:pPr marL="79375" lvl="1" indent="-166688">
              <a:lnSpc>
                <a:spcPct val="100000"/>
              </a:lnSpc>
              <a:buClr>
                <a:srgbClr val="CC3300"/>
              </a:buClr>
              <a:buFont typeface="Wingdings" pitchFamily="2" charset="2"/>
              <a:buChar char="§"/>
              <a:tabLst>
                <a:tab pos="900113" algn="l"/>
              </a:tabLst>
              <a:defRPr/>
            </a:pPr>
            <a:endParaRPr lang="nl-BE" sz="1800" b="0" kern="0" dirty="0">
              <a:solidFill>
                <a:srgbClr val="000000"/>
              </a:solidFill>
              <a:latin typeface="Arial"/>
            </a:endParaRPr>
          </a:p>
          <a:p>
            <a:pPr marL="79375" lvl="1" indent="-166688">
              <a:lnSpc>
                <a:spcPct val="100000"/>
              </a:lnSpc>
              <a:buClr>
                <a:srgbClr val="CC3300"/>
              </a:buClr>
              <a:buFont typeface="Wingdings" pitchFamily="2" charset="2"/>
              <a:buChar char="§"/>
              <a:tabLst>
                <a:tab pos="900113" algn="l"/>
              </a:tabLst>
              <a:defRPr/>
            </a:pPr>
            <a:r>
              <a:rPr lang="nl-BE" sz="1800" b="0" kern="0" dirty="0">
                <a:solidFill>
                  <a:srgbClr val="000000"/>
                </a:solidFill>
                <a:latin typeface="Arial"/>
              </a:rPr>
              <a:t>Onderhandelingen door een native</a:t>
            </a:r>
          </a:p>
          <a:p>
            <a:pPr marL="79375" lvl="1" indent="-166688">
              <a:lnSpc>
                <a:spcPct val="100000"/>
              </a:lnSpc>
              <a:buClr>
                <a:srgbClr val="CC3300"/>
              </a:buClr>
              <a:tabLst>
                <a:tab pos="900113" algn="l"/>
              </a:tabLst>
              <a:defRPr/>
            </a:pPr>
            <a:r>
              <a:rPr lang="nl-BE" sz="1800" b="0" kern="0" dirty="0">
                <a:solidFill>
                  <a:srgbClr val="000000"/>
                </a:solidFill>
                <a:latin typeface="Arial"/>
              </a:rPr>
              <a:t>   speaker…</a:t>
            </a:r>
          </a:p>
        </p:txBody>
      </p:sp>
      <p:sp>
        <p:nvSpPr>
          <p:cNvPr id="18439" name="Rectangle 5"/>
          <p:cNvSpPr>
            <a:spLocks noChangeArrowheads="1"/>
          </p:cNvSpPr>
          <p:nvPr/>
        </p:nvSpPr>
        <p:spPr bwMode="auto">
          <a:xfrm>
            <a:off x="284163" y="5732463"/>
            <a:ext cx="8459787" cy="539750"/>
          </a:xfrm>
          <a:prstGeom prst="rect">
            <a:avLst/>
          </a:prstGeom>
          <a:solidFill>
            <a:srgbClr val="CC33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sz="2000" dirty="0" err="1">
                <a:solidFill>
                  <a:schemeClr val="accent4"/>
                </a:solidFill>
              </a:rPr>
              <a:t>Rores</a:t>
            </a:r>
            <a:r>
              <a:rPr lang="en-US" sz="2000" dirty="0">
                <a:solidFill>
                  <a:schemeClr val="accent4"/>
                </a:solidFill>
              </a:rPr>
              <a:t> Group: </a:t>
            </a:r>
            <a:r>
              <a:rPr lang="nl-BE" sz="2000" dirty="0">
                <a:solidFill>
                  <a:schemeClr val="accent4"/>
                </a:solidFill>
              </a:rPr>
              <a:t>Alles wat U nodig heeft voor een geslaagd project</a:t>
            </a:r>
            <a:endParaRPr lang="en-US" sz="2000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4716463" y="1590675"/>
            <a:ext cx="4427537" cy="46640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180000" tIns="0" rIns="396000" bIns="0"/>
          <a:lstStyle/>
          <a:p>
            <a:pPr>
              <a:lnSpc>
                <a:spcPct val="100000"/>
              </a:lnSpc>
            </a:pPr>
            <a:endParaRPr lang="en-US" sz="1200" b="0">
              <a:solidFill>
                <a:schemeClr val="accent4"/>
              </a:solidFill>
            </a:endParaRPr>
          </a:p>
          <a:p>
            <a:pPr>
              <a:lnSpc>
                <a:spcPct val="100000"/>
              </a:lnSpc>
            </a:pPr>
            <a:endParaRPr lang="en-US" sz="1200" b="0">
              <a:solidFill>
                <a:schemeClr val="accent4"/>
              </a:solidFill>
            </a:endParaRPr>
          </a:p>
          <a:p>
            <a:pPr>
              <a:lnSpc>
                <a:spcPct val="100000"/>
              </a:lnSpc>
              <a:buFontTx/>
              <a:buNone/>
            </a:pPr>
            <a:endParaRPr lang="en-US" sz="2000">
              <a:solidFill>
                <a:schemeClr val="accent4"/>
              </a:solidFill>
              <a:latin typeface="Siemens Serif" pitchFamily="2" charset="0"/>
            </a:endParaRPr>
          </a:p>
        </p:txBody>
      </p:sp>
      <p:pic>
        <p:nvPicPr>
          <p:cNvPr id="19459" name="Picture 7" descr="afrik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3588" y="2500313"/>
            <a:ext cx="4570412" cy="375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9"/>
          <p:cNvSpPr>
            <a:spLocks noChangeArrowheads="1"/>
          </p:cNvSpPr>
          <p:nvPr/>
        </p:nvSpPr>
        <p:spPr bwMode="auto">
          <a:xfrm>
            <a:off x="4570413" y="1590675"/>
            <a:ext cx="4573587" cy="4668838"/>
          </a:xfrm>
          <a:prstGeom prst="rect">
            <a:avLst/>
          </a:prstGeom>
          <a:solidFill>
            <a:srgbClr val="FFCC00"/>
          </a:solidFill>
          <a:ln w="44450" algn="ctr">
            <a:noFill/>
            <a:miter lim="800000"/>
            <a:headEnd/>
            <a:tailEnd/>
          </a:ln>
        </p:spPr>
        <p:txBody>
          <a:bodyPr lIns="252000" tIns="144000" rIns="144000" bIns="144000" anchor="ctr"/>
          <a:lstStyle/>
          <a:p>
            <a:pPr eaLnBrk="0" hangingPunct="0">
              <a:lnSpc>
                <a:spcPts val="2100"/>
              </a:lnSpc>
              <a:spcAft>
                <a:spcPts val="400"/>
              </a:spcAft>
              <a:buClr>
                <a:srgbClr val="34586D"/>
              </a:buClr>
              <a:buSzPct val="60000"/>
            </a:pPr>
            <a:endParaRPr lang="en-GB" sz="2000">
              <a:solidFill>
                <a:schemeClr val="accent4"/>
              </a:solidFill>
            </a:endParaRPr>
          </a:p>
        </p:txBody>
      </p:sp>
      <p:sp>
        <p:nvSpPr>
          <p:cNvPr id="19461" name="Rectangle 10"/>
          <p:cNvSpPr>
            <a:spLocks noChangeArrowheads="1"/>
          </p:cNvSpPr>
          <p:nvPr/>
        </p:nvSpPr>
        <p:spPr bwMode="auto">
          <a:xfrm>
            <a:off x="287338" y="1590675"/>
            <a:ext cx="4284662" cy="1181100"/>
          </a:xfrm>
          <a:prstGeom prst="rect">
            <a:avLst/>
          </a:prstGeom>
          <a:solidFill>
            <a:schemeClr val="hlink"/>
          </a:solidFill>
          <a:ln w="44450" algn="ctr">
            <a:noFill/>
            <a:miter lim="800000"/>
            <a:headEnd/>
            <a:tailEnd/>
          </a:ln>
        </p:spPr>
        <p:txBody>
          <a:bodyPr lIns="252000" tIns="144000" rIns="144000" bIns="144000" anchor="ctr"/>
          <a:lstStyle/>
          <a:p>
            <a:pPr eaLnBrk="0" hangingPunct="0">
              <a:lnSpc>
                <a:spcPts val="2100"/>
              </a:lnSpc>
              <a:spcAft>
                <a:spcPts val="400"/>
              </a:spcAft>
              <a:buClr>
                <a:srgbClr val="34586D"/>
              </a:buClr>
              <a:buSzPct val="60000"/>
            </a:pPr>
            <a:r>
              <a:rPr lang="en-GB" sz="2000" dirty="0">
                <a:solidFill>
                  <a:schemeClr val="accent4"/>
                </a:solidFill>
              </a:rPr>
              <a:t>Over </a:t>
            </a:r>
            <a:r>
              <a:rPr lang="en-GB" sz="2000" dirty="0" err="1">
                <a:solidFill>
                  <a:schemeClr val="accent4"/>
                </a:solidFill>
              </a:rPr>
              <a:t>Roemenië</a:t>
            </a:r>
            <a:r>
              <a:rPr lang="en-GB" sz="2000" dirty="0">
                <a:solidFill>
                  <a:schemeClr val="accent4"/>
                </a:solidFill>
              </a:rPr>
              <a:t>	</a:t>
            </a:r>
          </a:p>
        </p:txBody>
      </p:sp>
      <p:sp>
        <p:nvSpPr>
          <p:cNvPr id="19462" name="Rectangle 11"/>
          <p:cNvSpPr>
            <a:spLocks noChangeArrowheads="1"/>
          </p:cNvSpPr>
          <p:nvPr/>
        </p:nvSpPr>
        <p:spPr bwMode="auto">
          <a:xfrm>
            <a:off x="287338" y="2936875"/>
            <a:ext cx="4284662" cy="1035050"/>
          </a:xfrm>
          <a:prstGeom prst="rect">
            <a:avLst/>
          </a:prstGeom>
          <a:solidFill>
            <a:srgbClr val="CC3300"/>
          </a:solidFill>
          <a:ln w="44450" algn="ctr">
            <a:noFill/>
            <a:miter lim="800000"/>
            <a:headEnd/>
            <a:tailEnd/>
          </a:ln>
        </p:spPr>
        <p:txBody>
          <a:bodyPr lIns="252000" tIns="144000" rIns="144000" bIns="144000" anchor="ctr"/>
          <a:lstStyle/>
          <a:p>
            <a:pPr eaLnBrk="0" hangingPunct="0">
              <a:lnSpc>
                <a:spcPts val="2100"/>
              </a:lnSpc>
              <a:spcAft>
                <a:spcPts val="400"/>
              </a:spcAft>
              <a:buClr>
                <a:srgbClr val="34586D"/>
              </a:buClr>
              <a:buSzPct val="60000"/>
            </a:pPr>
            <a:r>
              <a:rPr lang="en-US" sz="2000" dirty="0" err="1">
                <a:solidFill>
                  <a:schemeClr val="accent4"/>
                </a:solidFill>
              </a:rPr>
              <a:t>Rores</a:t>
            </a: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dirty="0" err="1" smtClean="0">
                <a:solidFill>
                  <a:schemeClr val="accent4"/>
                </a:solidFill>
              </a:rPr>
              <a:t>Groep</a:t>
            </a:r>
            <a:endParaRPr lang="en-GB" sz="2000" dirty="0">
              <a:solidFill>
                <a:schemeClr val="accent4"/>
              </a:solidFill>
            </a:endParaRPr>
          </a:p>
        </p:txBody>
      </p:sp>
      <p:sp>
        <p:nvSpPr>
          <p:cNvPr id="19463" name="Rectangle 12"/>
          <p:cNvSpPr>
            <a:spLocks noChangeArrowheads="1"/>
          </p:cNvSpPr>
          <p:nvPr/>
        </p:nvSpPr>
        <p:spPr bwMode="auto">
          <a:xfrm>
            <a:off x="285750" y="4110038"/>
            <a:ext cx="4286250" cy="966787"/>
          </a:xfrm>
          <a:prstGeom prst="rect">
            <a:avLst/>
          </a:prstGeom>
          <a:solidFill>
            <a:srgbClr val="FFCC00"/>
          </a:solidFill>
          <a:ln w="44450" algn="ctr">
            <a:noFill/>
            <a:miter lim="800000"/>
            <a:headEnd/>
            <a:tailEnd/>
          </a:ln>
        </p:spPr>
        <p:txBody>
          <a:bodyPr lIns="252000" tIns="144000" rIns="144000" bIns="144000" anchor="ctr"/>
          <a:lstStyle/>
          <a:p>
            <a:pPr eaLnBrk="0" hangingPunct="0">
              <a:lnSpc>
                <a:spcPts val="2100"/>
              </a:lnSpc>
              <a:spcAft>
                <a:spcPts val="400"/>
              </a:spcAft>
              <a:buClr>
                <a:srgbClr val="34586D"/>
              </a:buClr>
              <a:buSzPct val="60000"/>
            </a:pPr>
            <a:r>
              <a:rPr lang="en-US" sz="2000">
                <a:solidFill>
                  <a:schemeClr val="accent4"/>
                </a:solidFill>
              </a:rPr>
              <a:t>Projecten</a:t>
            </a:r>
            <a:endParaRPr lang="en-GB" sz="1600" b="0">
              <a:solidFill>
                <a:schemeClr val="accent4"/>
              </a:solidFill>
            </a:endParaRPr>
          </a:p>
        </p:txBody>
      </p:sp>
      <p:sp>
        <p:nvSpPr>
          <p:cNvPr id="19464" name="Rectangle 13"/>
          <p:cNvSpPr>
            <a:spLocks noChangeArrowheads="1"/>
          </p:cNvSpPr>
          <p:nvPr/>
        </p:nvSpPr>
        <p:spPr bwMode="auto">
          <a:xfrm>
            <a:off x="282575" y="5302250"/>
            <a:ext cx="4287838" cy="958850"/>
          </a:xfrm>
          <a:prstGeom prst="rect">
            <a:avLst/>
          </a:prstGeom>
          <a:solidFill>
            <a:srgbClr val="99CC00"/>
          </a:solidFill>
          <a:ln w="44450" algn="ctr">
            <a:noFill/>
            <a:miter lim="800000"/>
            <a:headEnd/>
            <a:tailEnd/>
          </a:ln>
        </p:spPr>
        <p:txBody>
          <a:bodyPr lIns="252000" tIns="144000" rIns="144000" bIns="144000" anchor="ctr"/>
          <a:lstStyle/>
          <a:p>
            <a:pPr eaLnBrk="0" hangingPunct="0">
              <a:lnSpc>
                <a:spcPts val="2100"/>
              </a:lnSpc>
              <a:spcAft>
                <a:spcPts val="400"/>
              </a:spcAft>
              <a:buClr>
                <a:srgbClr val="34586D"/>
              </a:buClr>
              <a:buSzPct val="60000"/>
            </a:pPr>
            <a:r>
              <a:rPr lang="en-GB" sz="2000">
                <a:solidFill>
                  <a:schemeClr val="accent4"/>
                </a:solidFill>
              </a:rPr>
              <a:t>Samenvatting</a:t>
            </a:r>
            <a:endParaRPr lang="en-GB" sz="1600" b="0">
              <a:solidFill>
                <a:schemeClr val="accent4"/>
              </a:solidFill>
            </a:endParaRPr>
          </a:p>
        </p:txBody>
      </p:sp>
      <p:sp>
        <p:nvSpPr>
          <p:cNvPr id="19465" name="Text Box 14"/>
          <p:cNvSpPr txBox="1">
            <a:spLocks noChangeArrowheads="1"/>
          </p:cNvSpPr>
          <p:nvPr/>
        </p:nvSpPr>
        <p:spPr bwMode="auto">
          <a:xfrm>
            <a:off x="5137150" y="1417638"/>
            <a:ext cx="3311525" cy="3384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ct val="50000"/>
              </a:spcBef>
              <a:buClr>
                <a:schemeClr val="tx2"/>
              </a:buClr>
            </a:pPr>
            <a:endParaRPr lang="de-DE" sz="1600" b="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spcBef>
                <a:spcPct val="5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de-DE" sz="1800" dirty="0">
                <a:solidFill>
                  <a:schemeClr val="accent4"/>
                </a:solidFill>
              </a:rPr>
              <a:t>Opportuniteiten</a:t>
            </a:r>
          </a:p>
          <a:p>
            <a:pPr marL="342900" indent="-342900">
              <a:lnSpc>
                <a:spcPct val="150000"/>
              </a:lnSpc>
              <a:spcBef>
                <a:spcPct val="5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de-DE" sz="1800" dirty="0">
                <a:solidFill>
                  <a:schemeClr val="accent4"/>
                </a:solidFill>
              </a:rPr>
              <a:t>Gerealiseerde projecten</a:t>
            </a:r>
          </a:p>
          <a:p>
            <a:pPr marL="342900" indent="-342900">
              <a:lnSpc>
                <a:spcPct val="150000"/>
              </a:lnSpc>
              <a:spcBef>
                <a:spcPct val="5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de-DE" sz="1800" dirty="0">
                <a:solidFill>
                  <a:schemeClr val="accent4"/>
                </a:solidFill>
              </a:rPr>
              <a:t>Investeerders in Roemenië</a:t>
            </a:r>
          </a:p>
          <a:p>
            <a:pPr marL="342900" indent="-342900">
              <a:lnSpc>
                <a:spcPct val="150000"/>
              </a:lnSpc>
              <a:spcBef>
                <a:spcPct val="50000"/>
              </a:spcBef>
              <a:buClr>
                <a:schemeClr val="tx2"/>
              </a:buClr>
              <a:buFont typeface="Wingdings" pitchFamily="2" charset="2"/>
              <a:buChar char="§"/>
            </a:pPr>
            <a:endParaRPr lang="de-DE" sz="18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00000"/>
              </a:lnSpc>
              <a:spcBef>
                <a:spcPct val="50000"/>
              </a:spcBef>
              <a:buClr>
                <a:schemeClr val="tx2"/>
              </a:buClr>
            </a:pPr>
            <a:endParaRPr lang="de-DE" sz="1800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ChangeArrowheads="1"/>
          </p:cNvSpPr>
          <p:nvPr/>
        </p:nvSpPr>
        <p:spPr bwMode="auto">
          <a:xfrm>
            <a:off x="4716463" y="1590675"/>
            <a:ext cx="4427537" cy="46640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180000" tIns="0" rIns="396000" bIns="0"/>
          <a:lstStyle/>
          <a:p>
            <a:pPr>
              <a:lnSpc>
                <a:spcPct val="100000"/>
              </a:lnSpc>
            </a:pPr>
            <a:endParaRPr lang="en-US" sz="1200" b="0"/>
          </a:p>
          <a:p>
            <a:pPr>
              <a:lnSpc>
                <a:spcPct val="100000"/>
              </a:lnSpc>
            </a:pPr>
            <a:endParaRPr lang="en-US" sz="1200" b="0"/>
          </a:p>
          <a:p>
            <a:pPr>
              <a:lnSpc>
                <a:spcPct val="100000"/>
              </a:lnSpc>
              <a:buFontTx/>
              <a:buNone/>
            </a:pPr>
            <a:endParaRPr lang="en-US" sz="2000">
              <a:latin typeface="Siemens Serif" pitchFamily="2" charset="0"/>
            </a:endParaRPr>
          </a:p>
        </p:txBody>
      </p:sp>
      <p:sp>
        <p:nvSpPr>
          <p:cNvPr id="8195" name="Rectangle 13"/>
          <p:cNvSpPr>
            <a:spLocks noChangeArrowheads="1"/>
          </p:cNvSpPr>
          <p:nvPr/>
        </p:nvSpPr>
        <p:spPr bwMode="auto">
          <a:xfrm>
            <a:off x="287338" y="1590675"/>
            <a:ext cx="4284662" cy="1181100"/>
          </a:xfrm>
          <a:prstGeom prst="rect">
            <a:avLst/>
          </a:prstGeom>
          <a:solidFill>
            <a:schemeClr val="hlink"/>
          </a:solidFill>
          <a:ln w="44450" algn="ctr">
            <a:noFill/>
            <a:miter lim="800000"/>
            <a:headEnd/>
            <a:tailEnd/>
          </a:ln>
        </p:spPr>
        <p:txBody>
          <a:bodyPr lIns="252000" tIns="144000" rIns="144000" bIns="144000" anchor="ctr"/>
          <a:lstStyle/>
          <a:p>
            <a:pPr eaLnBrk="0" hangingPunct="0">
              <a:lnSpc>
                <a:spcPts val="2100"/>
              </a:lnSpc>
              <a:spcAft>
                <a:spcPts val="400"/>
              </a:spcAft>
              <a:buClr>
                <a:srgbClr val="34586D"/>
              </a:buClr>
              <a:buSzPct val="60000"/>
            </a:pPr>
            <a:r>
              <a:rPr lang="en-GB" sz="2000" dirty="0">
                <a:solidFill>
                  <a:schemeClr val="accent4"/>
                </a:solidFill>
              </a:rPr>
              <a:t>Over </a:t>
            </a:r>
            <a:r>
              <a:rPr lang="en-GB" sz="2000" dirty="0" err="1">
                <a:solidFill>
                  <a:schemeClr val="accent4"/>
                </a:solidFill>
              </a:rPr>
              <a:t>Roemenië</a:t>
            </a:r>
            <a:r>
              <a:rPr lang="en-GB" sz="2000" dirty="0">
                <a:solidFill>
                  <a:schemeClr val="bg2"/>
                </a:solidFill>
              </a:rPr>
              <a:t>	</a:t>
            </a:r>
          </a:p>
        </p:txBody>
      </p:sp>
      <p:sp>
        <p:nvSpPr>
          <p:cNvPr id="8196" name="Rectangle 14"/>
          <p:cNvSpPr>
            <a:spLocks noChangeArrowheads="1"/>
          </p:cNvSpPr>
          <p:nvPr/>
        </p:nvSpPr>
        <p:spPr bwMode="auto">
          <a:xfrm>
            <a:off x="287338" y="2936875"/>
            <a:ext cx="4284662" cy="1035050"/>
          </a:xfrm>
          <a:prstGeom prst="rect">
            <a:avLst/>
          </a:prstGeom>
          <a:solidFill>
            <a:srgbClr val="CC3300"/>
          </a:solidFill>
          <a:ln w="44450" algn="ctr">
            <a:noFill/>
            <a:miter lim="800000"/>
            <a:headEnd/>
            <a:tailEnd/>
          </a:ln>
        </p:spPr>
        <p:txBody>
          <a:bodyPr lIns="252000" tIns="144000" rIns="144000" bIns="144000" anchor="ctr"/>
          <a:lstStyle/>
          <a:p>
            <a:pPr eaLnBrk="0" hangingPunct="0">
              <a:lnSpc>
                <a:spcPts val="2100"/>
              </a:lnSpc>
              <a:spcAft>
                <a:spcPts val="400"/>
              </a:spcAft>
              <a:buClr>
                <a:srgbClr val="34586D"/>
              </a:buClr>
              <a:buSzPct val="60000"/>
            </a:pPr>
            <a:r>
              <a:rPr lang="en-US" sz="2000" dirty="0" err="1">
                <a:solidFill>
                  <a:schemeClr val="accent4"/>
                </a:solidFill>
              </a:rPr>
              <a:t>Rores</a:t>
            </a: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dirty="0" err="1" smtClean="0">
                <a:solidFill>
                  <a:schemeClr val="accent4"/>
                </a:solidFill>
              </a:rPr>
              <a:t>Groep</a:t>
            </a:r>
            <a:endParaRPr lang="en-GB" sz="2000" dirty="0">
              <a:solidFill>
                <a:schemeClr val="accent4"/>
              </a:solidFill>
            </a:endParaRPr>
          </a:p>
        </p:txBody>
      </p:sp>
      <p:sp>
        <p:nvSpPr>
          <p:cNvPr id="8197" name="Rectangle 15"/>
          <p:cNvSpPr>
            <a:spLocks noChangeArrowheads="1"/>
          </p:cNvSpPr>
          <p:nvPr/>
        </p:nvSpPr>
        <p:spPr bwMode="auto">
          <a:xfrm>
            <a:off x="285750" y="4110038"/>
            <a:ext cx="4286250" cy="966787"/>
          </a:xfrm>
          <a:prstGeom prst="rect">
            <a:avLst/>
          </a:prstGeom>
          <a:solidFill>
            <a:srgbClr val="FFCC00"/>
          </a:solidFill>
          <a:ln w="44450" algn="ctr">
            <a:noFill/>
            <a:miter lim="800000"/>
            <a:headEnd/>
            <a:tailEnd/>
          </a:ln>
        </p:spPr>
        <p:txBody>
          <a:bodyPr lIns="252000" tIns="144000" rIns="144000" bIns="144000" anchor="ctr"/>
          <a:lstStyle/>
          <a:p>
            <a:pPr eaLnBrk="0" hangingPunct="0">
              <a:lnSpc>
                <a:spcPts val="2100"/>
              </a:lnSpc>
              <a:spcAft>
                <a:spcPts val="400"/>
              </a:spcAft>
              <a:buClr>
                <a:srgbClr val="34586D"/>
              </a:buClr>
              <a:buSzPct val="60000"/>
            </a:pPr>
            <a:r>
              <a:rPr lang="en-US" sz="2000" dirty="0" err="1">
                <a:solidFill>
                  <a:schemeClr val="accent4"/>
                </a:solidFill>
              </a:rPr>
              <a:t>Projecten</a:t>
            </a:r>
            <a:endParaRPr lang="en-GB" sz="1600" b="0" dirty="0">
              <a:solidFill>
                <a:schemeClr val="accent4"/>
              </a:solidFill>
            </a:endParaRPr>
          </a:p>
        </p:txBody>
      </p:sp>
      <p:sp>
        <p:nvSpPr>
          <p:cNvPr id="8198" name="Rectangle 16"/>
          <p:cNvSpPr>
            <a:spLocks noChangeArrowheads="1"/>
          </p:cNvSpPr>
          <p:nvPr/>
        </p:nvSpPr>
        <p:spPr bwMode="auto">
          <a:xfrm>
            <a:off x="279400" y="5305425"/>
            <a:ext cx="4286250" cy="958850"/>
          </a:xfrm>
          <a:prstGeom prst="rect">
            <a:avLst/>
          </a:prstGeom>
          <a:solidFill>
            <a:srgbClr val="99CC00"/>
          </a:solidFill>
          <a:ln w="44450" algn="ctr">
            <a:noFill/>
            <a:miter lim="800000"/>
            <a:headEnd/>
            <a:tailEnd/>
          </a:ln>
        </p:spPr>
        <p:txBody>
          <a:bodyPr lIns="252000" tIns="144000" rIns="144000" bIns="144000" anchor="ctr"/>
          <a:lstStyle/>
          <a:p>
            <a:pPr eaLnBrk="0" hangingPunct="0">
              <a:lnSpc>
                <a:spcPts val="2100"/>
              </a:lnSpc>
              <a:spcAft>
                <a:spcPts val="400"/>
              </a:spcAft>
              <a:buClr>
                <a:srgbClr val="34586D"/>
              </a:buClr>
              <a:buSzPct val="60000"/>
            </a:pPr>
            <a:r>
              <a:rPr lang="en-GB" sz="2000" dirty="0" err="1">
                <a:solidFill>
                  <a:schemeClr val="accent4"/>
                </a:solidFill>
              </a:rPr>
              <a:t>Samenvatting</a:t>
            </a:r>
            <a:endParaRPr lang="en-GB" sz="1600" b="0" dirty="0">
              <a:solidFill>
                <a:schemeClr val="accent4"/>
              </a:solidFill>
            </a:endParaRPr>
          </a:p>
        </p:txBody>
      </p:sp>
      <p:pic>
        <p:nvPicPr>
          <p:cNvPr id="8199" name="Picture 8" descr="dreamstimesmall_1014870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1590675"/>
            <a:ext cx="4427537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406400" y="1993900"/>
            <a:ext cx="8208963" cy="219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buFontTx/>
              <a:buNone/>
            </a:pPr>
            <a:r>
              <a:rPr lang="en-US" sz="3200" dirty="0" err="1">
                <a:solidFill>
                  <a:schemeClr val="accent4"/>
                </a:solidFill>
              </a:rPr>
              <a:t>Opportuniteiten</a:t>
            </a:r>
            <a:endParaRPr lang="en-US" sz="3200" dirty="0">
              <a:solidFill>
                <a:schemeClr val="accent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89"/>
          <a:stretch/>
        </p:blipFill>
        <p:spPr>
          <a:xfrm>
            <a:off x="3616656" y="1634320"/>
            <a:ext cx="5090613" cy="4022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Opportuniteiten</a:t>
            </a:r>
          </a:p>
        </p:txBody>
      </p:sp>
      <p:sp>
        <p:nvSpPr>
          <p:cNvPr id="135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1039813" indent="-619125" eaLnBrk="1" hangingPunct="1">
              <a:buClr>
                <a:schemeClr val="bg2"/>
              </a:buClr>
              <a:buFont typeface="Wingdings" pitchFamily="2" charset="2"/>
              <a:buNone/>
              <a:defRPr/>
            </a:pPr>
            <a:r>
              <a:rPr lang="nl-BE" altLang="ja-JP" sz="1800" dirty="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dirty="0" smtClean="0">
              <a:ea typeface="MS Mincho" charset="-128"/>
              <a:cs typeface="Times New Roman" pitchFamily="18" charset="0"/>
            </a:endParaRPr>
          </a:p>
          <a:p>
            <a:pPr marL="1333500" lvl="1" indent="-457200" eaLnBrk="1" hangingPunct="1">
              <a:buClr>
                <a:srgbClr val="FF9900"/>
              </a:buClr>
              <a:defRPr/>
            </a:pP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Aankoop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bouwgronden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 (</a:t>
            </a: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ter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verkaveling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)</a:t>
            </a:r>
          </a:p>
          <a:p>
            <a:pPr marL="1333500" lvl="1" indent="-457200" eaLnBrk="1" hangingPunct="1">
              <a:buClr>
                <a:srgbClr val="FF9900"/>
              </a:buClr>
              <a:defRPr/>
            </a:pP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Bouwprojecten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 (</a:t>
            </a: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apartementen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, </a:t>
            </a: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huizen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, villa’s, </a:t>
            </a: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industriegebouwen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,…)</a:t>
            </a:r>
          </a:p>
          <a:p>
            <a:pPr marL="1333500" lvl="1" indent="-457200" eaLnBrk="1" hangingPunct="1">
              <a:buClr>
                <a:srgbClr val="FF9900"/>
              </a:buClr>
              <a:defRPr/>
            </a:pP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Verhuur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 van </a:t>
            </a: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vastgoed</a:t>
            </a:r>
            <a:endParaRPr lang="en-US" sz="180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1333500" lvl="1" indent="-457200" eaLnBrk="1" hangingPunct="1">
              <a:buClr>
                <a:srgbClr val="FF9900"/>
              </a:buClr>
              <a:defRPr/>
            </a:pPr>
            <a:endParaRPr lang="en-US" sz="180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1333500" lvl="1" indent="-457200" eaLnBrk="1" hangingPunct="1">
              <a:buClr>
                <a:srgbClr val="FF9900"/>
              </a:buClr>
              <a:defRPr/>
            </a:pP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Juridische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zekerheid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: </a:t>
            </a: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akte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eigendomstitel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 via de </a:t>
            </a: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Notaris</a:t>
            </a:r>
            <a:endParaRPr lang="en-US" sz="180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1333500" lvl="1" indent="-457200" eaLnBrk="1" hangingPunct="1">
              <a:buClr>
                <a:srgbClr val="FF9900"/>
              </a:buClr>
              <a:defRPr/>
            </a:pPr>
            <a:endParaRPr lang="en-US" sz="180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1333500" lvl="1" indent="-457200" eaLnBrk="1" hangingPunct="1">
              <a:buClr>
                <a:srgbClr val="FF9900"/>
              </a:buClr>
              <a:defRPr/>
            </a:pPr>
            <a:r>
              <a:rPr lang="en-US" sz="1800" dirty="0" err="1" smtClean="0">
                <a:solidFill>
                  <a:srgbClr val="FF0000"/>
                </a:solidFill>
                <a:ea typeface="+mn-ea"/>
                <a:cs typeface="+mn-cs"/>
              </a:rPr>
              <a:t>Rendement</a:t>
            </a:r>
            <a:r>
              <a:rPr lang="en-US" sz="1800" dirty="0" smtClean="0">
                <a:solidFill>
                  <a:srgbClr val="FF0000"/>
                </a:solidFill>
                <a:ea typeface="+mn-ea"/>
                <a:cs typeface="+mn-cs"/>
              </a:rPr>
              <a:t> van 6% - 7% per </a:t>
            </a:r>
            <a:r>
              <a:rPr lang="en-US" sz="1800" dirty="0" err="1" smtClean="0">
                <a:solidFill>
                  <a:srgbClr val="FF0000"/>
                </a:solidFill>
                <a:ea typeface="+mn-ea"/>
                <a:cs typeface="+mn-cs"/>
              </a:rPr>
              <a:t>jaar</a:t>
            </a:r>
            <a:r>
              <a:rPr lang="en-US" sz="1800" dirty="0" smtClean="0">
                <a:solidFill>
                  <a:srgbClr val="FF0000"/>
                </a:solidFill>
                <a:ea typeface="+mn-ea"/>
                <a:cs typeface="+mn-cs"/>
              </a:rPr>
              <a:t>, in de </a:t>
            </a:r>
            <a:r>
              <a:rPr lang="en-US" sz="1800" dirty="0" err="1" smtClean="0">
                <a:solidFill>
                  <a:srgbClr val="FF0000"/>
                </a:solidFill>
                <a:ea typeface="+mn-ea"/>
                <a:cs typeface="+mn-cs"/>
              </a:rPr>
              <a:t>toekomst</a:t>
            </a:r>
            <a:r>
              <a:rPr lang="en-US" sz="1800" dirty="0" smtClean="0">
                <a:solidFill>
                  <a:srgbClr val="FF0000"/>
                </a:solidFill>
                <a:ea typeface="+mn-ea"/>
                <a:cs typeface="+mn-cs"/>
              </a:rPr>
              <a:t>  </a:t>
            </a:r>
            <a:r>
              <a:rPr lang="en-US" sz="1800" dirty="0" err="1" smtClean="0">
                <a:solidFill>
                  <a:srgbClr val="FF0000"/>
                </a:solidFill>
                <a:ea typeface="+mn-ea"/>
                <a:cs typeface="+mn-cs"/>
              </a:rPr>
              <a:t>hoger</a:t>
            </a:r>
            <a:r>
              <a:rPr lang="en-US" sz="1800" dirty="0" smtClean="0">
                <a:solidFill>
                  <a:srgbClr val="FF0000"/>
                </a:solidFill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ea typeface="+mn-ea"/>
                <a:cs typeface="+mn-cs"/>
              </a:rPr>
              <a:t>rendement</a:t>
            </a:r>
            <a:r>
              <a:rPr lang="en-US" sz="1800" dirty="0" smtClean="0">
                <a:solidFill>
                  <a:srgbClr val="FF0000"/>
                </a:solidFill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ea typeface="+mn-ea"/>
                <a:cs typeface="+mn-cs"/>
              </a:rPr>
              <a:t>mogelijk</a:t>
            </a:r>
            <a:endParaRPr lang="en-US" sz="1800" dirty="0" smtClean="0">
              <a:solidFill>
                <a:srgbClr val="FF0000"/>
              </a:solidFill>
              <a:ea typeface="+mn-ea"/>
              <a:cs typeface="+mn-cs"/>
            </a:endParaRPr>
          </a:p>
          <a:p>
            <a:pPr marL="1333500" lvl="1" indent="-457200" eaLnBrk="1" hangingPunct="1">
              <a:buClr>
                <a:srgbClr val="FF9900"/>
              </a:buClr>
              <a:defRPr/>
            </a:pP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Dubbelbelastingsverdrag</a:t>
            </a:r>
            <a:endParaRPr lang="en-US" sz="180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1333500" lvl="1" indent="-457200" eaLnBrk="1" hangingPunct="1">
              <a:buClr>
                <a:srgbClr val="FF9900"/>
              </a:buClr>
              <a:defRPr/>
            </a:pPr>
            <a:endParaRPr lang="en-US" sz="180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1333500" lvl="1" indent="-457200" eaLnBrk="1" hangingPunct="1">
              <a:buClr>
                <a:srgbClr val="FF9900"/>
              </a:buClr>
              <a:defRPr/>
            </a:pPr>
            <a:r>
              <a:rPr lang="en-US" sz="1800" dirty="0" err="1" smtClean="0">
                <a:solidFill>
                  <a:srgbClr val="00B050"/>
                </a:solidFill>
                <a:ea typeface="+mn-ea"/>
                <a:cs typeface="+mn-cs"/>
              </a:rPr>
              <a:t>Investeringen</a:t>
            </a:r>
            <a:r>
              <a:rPr lang="en-US" sz="1800" dirty="0" smtClean="0">
                <a:solidFill>
                  <a:srgbClr val="00B050"/>
                </a:solidFill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00B050"/>
                </a:solidFill>
                <a:ea typeface="+mn-ea"/>
                <a:cs typeface="+mn-cs"/>
              </a:rPr>
              <a:t>vanaf</a:t>
            </a:r>
            <a:r>
              <a:rPr lang="en-US" sz="1800" dirty="0" smtClean="0">
                <a:solidFill>
                  <a:srgbClr val="00B050"/>
                </a:solidFill>
                <a:ea typeface="+mn-ea"/>
                <a:cs typeface="+mn-cs"/>
              </a:rPr>
              <a:t> 10.000 € </a:t>
            </a:r>
            <a:r>
              <a:rPr lang="en-US" sz="1800" dirty="0" err="1" smtClean="0">
                <a:solidFill>
                  <a:srgbClr val="00B050"/>
                </a:solidFill>
                <a:ea typeface="+mn-ea"/>
                <a:cs typeface="+mn-cs"/>
              </a:rPr>
              <a:t>mogelijk</a:t>
            </a:r>
            <a:endParaRPr lang="en-US" sz="1800" dirty="0" smtClean="0">
              <a:solidFill>
                <a:srgbClr val="00B050"/>
              </a:solidFill>
              <a:ea typeface="+mn-ea"/>
              <a:cs typeface="+mn-cs"/>
            </a:endParaRPr>
          </a:p>
          <a:p>
            <a:pPr marL="1333500" lvl="1" indent="-457200" eaLnBrk="1" hangingPunct="1">
              <a:buClr>
                <a:srgbClr val="FF9900"/>
              </a:buClr>
              <a:defRPr/>
            </a:pPr>
            <a:r>
              <a:rPr lang="en-US" sz="1800" dirty="0" err="1" smtClean="0">
                <a:solidFill>
                  <a:srgbClr val="000000"/>
                </a:solidFill>
              </a:rPr>
              <a:t>Mogelijkheid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dat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Rores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investeert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samen</a:t>
            </a:r>
            <a:r>
              <a:rPr lang="en-US" sz="1800" dirty="0" smtClean="0">
                <a:solidFill>
                  <a:srgbClr val="000000"/>
                </a:solidFill>
              </a:rPr>
              <a:t> met U in </a:t>
            </a:r>
            <a:r>
              <a:rPr lang="en-US" sz="1800" smtClean="0">
                <a:solidFill>
                  <a:srgbClr val="000000"/>
                </a:solidFill>
              </a:rPr>
              <a:t>projecten</a:t>
            </a:r>
            <a:endParaRPr lang="en-US" sz="1800" dirty="0" smtClean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1508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 err="1">
                <a:solidFill>
                  <a:schemeClr val="accent4"/>
                </a:solidFill>
              </a:rPr>
              <a:t>Voor</a:t>
            </a: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dirty="0" err="1">
                <a:solidFill>
                  <a:schemeClr val="accent4"/>
                </a:solidFill>
              </a:rPr>
              <a:t>iedereen</a:t>
            </a: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dirty="0" err="1">
                <a:solidFill>
                  <a:schemeClr val="accent4"/>
                </a:solidFill>
              </a:rPr>
              <a:t>haalbaar</a:t>
            </a:r>
            <a:endParaRPr lang="en-US" sz="2000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406400" y="1993900"/>
            <a:ext cx="3168650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buFontTx/>
              <a:buNone/>
            </a:pPr>
            <a:r>
              <a:rPr lang="en-US" sz="3200" dirty="0" err="1">
                <a:solidFill>
                  <a:schemeClr val="accent4"/>
                </a:solidFill>
              </a:rPr>
              <a:t>Gerealiseerde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endParaRPr lang="hu-HU" sz="3200" dirty="0">
              <a:solidFill>
                <a:schemeClr val="accent4"/>
              </a:solidFill>
            </a:endParaRPr>
          </a:p>
          <a:p>
            <a:pPr>
              <a:lnSpc>
                <a:spcPct val="100000"/>
              </a:lnSpc>
              <a:buFontTx/>
              <a:buNone/>
            </a:pPr>
            <a:r>
              <a:rPr lang="en-US" sz="3200" dirty="0" err="1">
                <a:solidFill>
                  <a:schemeClr val="accent4"/>
                </a:solidFill>
              </a:rPr>
              <a:t>projecten</a:t>
            </a:r>
            <a:endParaRPr lang="en-US" sz="3200" dirty="0">
              <a:solidFill>
                <a:schemeClr val="accent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020"/>
          <a:stretch/>
        </p:blipFill>
        <p:spPr>
          <a:xfrm>
            <a:off x="3668215" y="1641463"/>
            <a:ext cx="5038152" cy="4142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dirty="0" err="1" smtClean="0"/>
              <a:t>Projecten</a:t>
            </a:r>
            <a:endParaRPr lang="en-US" dirty="0" smtClean="0"/>
          </a:p>
        </p:txBody>
      </p:sp>
      <p:sp>
        <p:nvSpPr>
          <p:cNvPr id="135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  <a:defRPr/>
            </a:pPr>
            <a:r>
              <a:rPr lang="nl-BE" altLang="ja-JP" sz="1800" dirty="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dirty="0" smtClean="0">
              <a:ea typeface="MS Mincho" charset="-128"/>
              <a:cs typeface="Times New Roman" pitchFamily="18" charset="0"/>
            </a:endParaRPr>
          </a:p>
          <a:p>
            <a:pPr marL="1524000" lvl="2" indent="-457200" eaLnBrk="1" hangingPunct="1">
              <a:buClr>
                <a:srgbClr val="FF9900"/>
              </a:buClr>
              <a:defRPr/>
            </a:pPr>
            <a:endParaRPr lang="en-US" sz="1800" dirty="0" smtClean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accent4"/>
                </a:solidFill>
              </a:rPr>
              <a:t>PROJECT NOJORID – </a:t>
            </a:r>
            <a:r>
              <a:rPr lang="en-US" sz="2000" dirty="0" smtClean="0">
                <a:solidFill>
                  <a:schemeClr val="accent4"/>
                </a:solidFill>
              </a:rPr>
              <a:t>ORADEA (</a:t>
            </a:r>
            <a:r>
              <a:rPr lang="en-US" sz="2000" dirty="0" smtClean="0"/>
              <a:t>2003-2013</a:t>
            </a:r>
            <a:r>
              <a:rPr lang="en-US" sz="2000" dirty="0" smtClean="0">
                <a:solidFill>
                  <a:schemeClr val="accent4"/>
                </a:solidFill>
              </a:rPr>
              <a:t>)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6" name="Picture 5" descr="calcule nojorid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89" y="2127250"/>
            <a:ext cx="8774112" cy="4071938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8" name="Picture 7" descr="Proiecte 2014-03-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135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  <a:defRPr/>
            </a:pPr>
            <a:r>
              <a:rPr lang="nl-BE" altLang="ja-JP" sz="1800" dirty="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dirty="0" smtClean="0">
              <a:ea typeface="MS Mincho" charset="-128"/>
              <a:cs typeface="Times New Roman" pitchFamily="18" charset="0"/>
            </a:endParaRPr>
          </a:p>
          <a:p>
            <a:pPr marL="1524000" lvl="2" indent="-457200" eaLnBrk="1" hangingPunct="1">
              <a:buClr>
                <a:srgbClr val="FF9900"/>
              </a:buClr>
              <a:defRPr/>
            </a:pPr>
            <a:endParaRPr lang="en-US" sz="1800" dirty="0" smtClean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accent4"/>
                </a:solidFill>
              </a:rPr>
              <a:t>PROJECT PALEU LAKE – ORADEA (</a:t>
            </a:r>
            <a:r>
              <a:rPr lang="en-US" sz="2000" dirty="0" smtClean="0"/>
              <a:t>2006-2013</a:t>
            </a:r>
            <a:r>
              <a:rPr lang="en-US" sz="2000" dirty="0" smtClean="0">
                <a:solidFill>
                  <a:schemeClr val="accent4"/>
                </a:solidFill>
              </a:rPr>
              <a:t>)</a:t>
            </a:r>
            <a:endParaRPr lang="en-US" sz="2000" dirty="0">
              <a:solidFill>
                <a:schemeClr val="bg2"/>
              </a:solidFill>
            </a:endParaRPr>
          </a:p>
        </p:txBody>
      </p:sp>
      <p:pic>
        <p:nvPicPr>
          <p:cNvPr id="7" name="Picture 6" descr="calcule paleu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24" y="2127250"/>
            <a:ext cx="8766175" cy="4071938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7" name="Picture 6" descr="Proiecte 2014-03-08_Page_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6" name="Picture 5" descr="Proiecte 2014-03-08_Page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7" name="Picture 6" descr="Paleu 20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135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  <a:defRPr/>
            </a:pPr>
            <a:r>
              <a:rPr lang="nl-BE" altLang="ja-JP" sz="1800" dirty="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dirty="0" smtClean="0">
              <a:ea typeface="MS Mincho" charset="-128"/>
              <a:cs typeface="Times New Roman" pitchFamily="18" charset="0"/>
            </a:endParaRPr>
          </a:p>
          <a:p>
            <a:pPr marL="1524000" lvl="2" indent="-457200" eaLnBrk="1" hangingPunct="1">
              <a:buClr>
                <a:srgbClr val="FF9900"/>
              </a:buClr>
              <a:defRPr/>
            </a:pPr>
            <a:endParaRPr lang="en-US" sz="1800" dirty="0" smtClean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PROJECT GOLFTERREIN PECICA – ARAD (2008)</a:t>
            </a:r>
          </a:p>
        </p:txBody>
      </p:sp>
      <p:pic>
        <p:nvPicPr>
          <p:cNvPr id="6" name="Picture 5" descr="Paleu 20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ChangeArrowheads="1"/>
          </p:cNvSpPr>
          <p:nvPr/>
        </p:nvSpPr>
        <p:spPr bwMode="auto">
          <a:xfrm>
            <a:off x="4716463" y="1590675"/>
            <a:ext cx="4427537" cy="466407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180000" tIns="0" rIns="396000" bIns="0"/>
          <a:lstStyle/>
          <a:p>
            <a:pPr>
              <a:lnSpc>
                <a:spcPct val="100000"/>
              </a:lnSpc>
            </a:pPr>
            <a:endParaRPr lang="en-US" sz="1200" b="0"/>
          </a:p>
          <a:p>
            <a:pPr>
              <a:lnSpc>
                <a:spcPct val="100000"/>
              </a:lnSpc>
            </a:pPr>
            <a:endParaRPr lang="en-US" sz="1200" b="0"/>
          </a:p>
          <a:p>
            <a:pPr>
              <a:lnSpc>
                <a:spcPct val="100000"/>
              </a:lnSpc>
              <a:buFontTx/>
              <a:buNone/>
            </a:pPr>
            <a:endParaRPr lang="en-US" sz="2000">
              <a:latin typeface="Siemens Serif" pitchFamily="2" charset="0"/>
            </a:endParaRPr>
          </a:p>
        </p:txBody>
      </p:sp>
      <p:pic>
        <p:nvPicPr>
          <p:cNvPr id="9219" name="Picture 7" descr="afrik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3588" y="2500313"/>
            <a:ext cx="4570412" cy="375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9"/>
          <p:cNvSpPr>
            <a:spLocks noChangeArrowheads="1"/>
          </p:cNvSpPr>
          <p:nvPr/>
        </p:nvSpPr>
        <p:spPr bwMode="auto">
          <a:xfrm>
            <a:off x="287338" y="1590675"/>
            <a:ext cx="4284662" cy="1181100"/>
          </a:xfrm>
          <a:prstGeom prst="rect">
            <a:avLst/>
          </a:prstGeom>
          <a:solidFill>
            <a:schemeClr val="hlink"/>
          </a:solidFill>
          <a:ln w="44450" algn="ctr">
            <a:noFill/>
            <a:miter lim="800000"/>
            <a:headEnd/>
            <a:tailEnd/>
          </a:ln>
        </p:spPr>
        <p:txBody>
          <a:bodyPr lIns="252000" tIns="144000" rIns="144000" bIns="144000" anchor="ctr"/>
          <a:lstStyle/>
          <a:p>
            <a:pPr eaLnBrk="0" hangingPunct="0">
              <a:lnSpc>
                <a:spcPts val="2100"/>
              </a:lnSpc>
              <a:spcAft>
                <a:spcPts val="400"/>
              </a:spcAft>
              <a:buClr>
                <a:srgbClr val="34586D"/>
              </a:buClr>
              <a:buSzPct val="60000"/>
            </a:pPr>
            <a:r>
              <a:rPr lang="en-GB" sz="2000" dirty="0">
                <a:solidFill>
                  <a:schemeClr val="accent4"/>
                </a:solidFill>
              </a:rPr>
              <a:t>Over </a:t>
            </a:r>
            <a:r>
              <a:rPr lang="en-GB" sz="2000" dirty="0" err="1">
                <a:solidFill>
                  <a:schemeClr val="accent4"/>
                </a:solidFill>
              </a:rPr>
              <a:t>Roemenië</a:t>
            </a:r>
            <a:r>
              <a:rPr lang="en-GB" sz="2000" dirty="0">
                <a:solidFill>
                  <a:schemeClr val="accent4"/>
                </a:solidFill>
              </a:rPr>
              <a:t> </a:t>
            </a:r>
            <a:r>
              <a:rPr lang="en-GB" sz="2000" dirty="0">
                <a:solidFill>
                  <a:schemeClr val="bg2"/>
                </a:solidFill>
              </a:rPr>
              <a:t>	</a:t>
            </a:r>
          </a:p>
        </p:txBody>
      </p:sp>
      <p:sp>
        <p:nvSpPr>
          <p:cNvPr id="9221" name="Rectangle 11"/>
          <p:cNvSpPr>
            <a:spLocks noChangeArrowheads="1"/>
          </p:cNvSpPr>
          <p:nvPr/>
        </p:nvSpPr>
        <p:spPr bwMode="auto">
          <a:xfrm>
            <a:off x="285750" y="4110038"/>
            <a:ext cx="4286250" cy="966787"/>
          </a:xfrm>
          <a:prstGeom prst="rect">
            <a:avLst/>
          </a:prstGeom>
          <a:solidFill>
            <a:srgbClr val="FFCC00"/>
          </a:solidFill>
          <a:ln w="44450" algn="ctr">
            <a:noFill/>
            <a:miter lim="800000"/>
            <a:headEnd/>
            <a:tailEnd/>
          </a:ln>
        </p:spPr>
        <p:txBody>
          <a:bodyPr lIns="252000" tIns="144000" rIns="144000" bIns="144000" anchor="ctr"/>
          <a:lstStyle/>
          <a:p>
            <a:pPr eaLnBrk="0" hangingPunct="0">
              <a:lnSpc>
                <a:spcPts val="2100"/>
              </a:lnSpc>
              <a:spcAft>
                <a:spcPts val="400"/>
              </a:spcAft>
              <a:buClr>
                <a:srgbClr val="34586D"/>
              </a:buClr>
              <a:buSzPct val="60000"/>
            </a:pPr>
            <a:r>
              <a:rPr lang="en-US" sz="2000" dirty="0" err="1">
                <a:solidFill>
                  <a:schemeClr val="accent4"/>
                </a:solidFill>
              </a:rPr>
              <a:t>Projecten</a:t>
            </a:r>
            <a:endParaRPr lang="en-GB" sz="1600" b="0" dirty="0">
              <a:solidFill>
                <a:schemeClr val="accent4"/>
              </a:solidFill>
            </a:endParaRPr>
          </a:p>
        </p:txBody>
      </p:sp>
      <p:sp>
        <p:nvSpPr>
          <p:cNvPr id="9222" name="Rectangle 12"/>
          <p:cNvSpPr>
            <a:spLocks noChangeArrowheads="1"/>
          </p:cNvSpPr>
          <p:nvPr/>
        </p:nvSpPr>
        <p:spPr bwMode="auto">
          <a:xfrm>
            <a:off x="279400" y="5305425"/>
            <a:ext cx="4286250" cy="958850"/>
          </a:xfrm>
          <a:prstGeom prst="rect">
            <a:avLst/>
          </a:prstGeom>
          <a:solidFill>
            <a:srgbClr val="99CC00"/>
          </a:solidFill>
          <a:ln w="44450" algn="ctr">
            <a:noFill/>
            <a:miter lim="800000"/>
            <a:headEnd/>
            <a:tailEnd/>
          </a:ln>
        </p:spPr>
        <p:txBody>
          <a:bodyPr lIns="252000" tIns="144000" rIns="144000" bIns="144000" anchor="ctr"/>
          <a:lstStyle/>
          <a:p>
            <a:pPr eaLnBrk="0" hangingPunct="0">
              <a:lnSpc>
                <a:spcPts val="2100"/>
              </a:lnSpc>
              <a:spcAft>
                <a:spcPts val="400"/>
              </a:spcAft>
              <a:buClr>
                <a:srgbClr val="34586D"/>
              </a:buClr>
              <a:buSzPct val="60000"/>
            </a:pPr>
            <a:r>
              <a:rPr lang="en-GB" sz="2000" dirty="0" err="1">
                <a:solidFill>
                  <a:schemeClr val="accent4"/>
                </a:solidFill>
              </a:rPr>
              <a:t>Samenvatting</a:t>
            </a:r>
            <a:endParaRPr lang="en-GB" sz="1600" b="0" dirty="0">
              <a:solidFill>
                <a:schemeClr val="accent4"/>
              </a:solidFill>
            </a:endParaRPr>
          </a:p>
        </p:txBody>
      </p:sp>
      <p:grpSp>
        <p:nvGrpSpPr>
          <p:cNvPr id="9223" name="Group 14"/>
          <p:cNvGrpSpPr>
            <a:grpSpLocks/>
          </p:cNvGrpSpPr>
          <p:nvPr/>
        </p:nvGrpSpPr>
        <p:grpSpPr bwMode="auto">
          <a:xfrm>
            <a:off x="4572000" y="1384300"/>
            <a:ext cx="4678363" cy="4870450"/>
            <a:chOff x="2880" y="872"/>
            <a:chExt cx="2947" cy="3068"/>
          </a:xfrm>
        </p:grpSpPr>
        <p:sp>
          <p:nvSpPr>
            <p:cNvPr id="9225" name="Rectangle 8"/>
            <p:cNvSpPr>
              <a:spLocks noChangeArrowheads="1"/>
            </p:cNvSpPr>
            <p:nvPr/>
          </p:nvSpPr>
          <p:spPr bwMode="auto">
            <a:xfrm>
              <a:off x="2880" y="1002"/>
              <a:ext cx="2878" cy="2938"/>
            </a:xfrm>
            <a:prstGeom prst="rect">
              <a:avLst/>
            </a:prstGeom>
            <a:solidFill>
              <a:schemeClr val="hlink"/>
            </a:solidFill>
            <a:ln w="44450" algn="ctr">
              <a:noFill/>
              <a:miter lim="800000"/>
              <a:headEnd/>
              <a:tailEnd/>
            </a:ln>
          </p:spPr>
          <p:txBody>
            <a:bodyPr lIns="252000" tIns="144000" rIns="144000" bIns="144000" anchor="ctr"/>
            <a:lstStyle/>
            <a:p>
              <a:pPr>
                <a:lnSpc>
                  <a:spcPct val="100000"/>
                </a:lnSpc>
              </a:pPr>
              <a:endParaRPr lang="en-GB" sz="1600">
                <a:solidFill>
                  <a:schemeClr val="bg2"/>
                </a:solidFill>
              </a:endParaRPr>
            </a:p>
          </p:txBody>
        </p:sp>
        <p:sp>
          <p:nvSpPr>
            <p:cNvPr id="9226" name="Text Box 13"/>
            <p:cNvSpPr txBox="1">
              <a:spLocks noChangeArrowheads="1"/>
            </p:cNvSpPr>
            <p:nvPr/>
          </p:nvSpPr>
          <p:spPr bwMode="auto">
            <a:xfrm>
              <a:off x="3228" y="872"/>
              <a:ext cx="2599" cy="17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>
                <a:lnSpc>
                  <a:spcPct val="100000"/>
                </a:lnSpc>
                <a:spcBef>
                  <a:spcPct val="50000"/>
                </a:spcBef>
                <a:buClr>
                  <a:schemeClr val="tx2"/>
                </a:buClr>
              </a:pPr>
              <a:endParaRPr lang="de-DE" sz="1600" b="0" dirty="0"/>
            </a:p>
            <a:p>
              <a:pPr marL="342900" indent="-342900">
                <a:lnSpc>
                  <a:spcPct val="150000"/>
                </a:lnSpc>
                <a:spcBef>
                  <a:spcPct val="50000"/>
                </a:spcBef>
                <a:buClr>
                  <a:schemeClr val="tx2"/>
                </a:buClr>
                <a:buFont typeface="Wingdings" pitchFamily="2" charset="2"/>
                <a:buChar char="§"/>
              </a:pPr>
              <a:r>
                <a:rPr lang="en-US" sz="1800" dirty="0" err="1">
                  <a:solidFill>
                    <a:schemeClr val="accent4"/>
                  </a:solidFill>
                </a:rPr>
                <a:t>Waarom</a:t>
              </a:r>
              <a:r>
                <a:rPr lang="en-US" sz="1800" dirty="0">
                  <a:solidFill>
                    <a:schemeClr val="accent4"/>
                  </a:solidFill>
                </a:rPr>
                <a:t> </a:t>
              </a:r>
              <a:r>
                <a:rPr lang="en-US" sz="1800" dirty="0" err="1" smtClean="0">
                  <a:solidFill>
                    <a:schemeClr val="accent4"/>
                  </a:solidFill>
                </a:rPr>
                <a:t>Roemenië</a:t>
              </a:r>
              <a:endParaRPr lang="en-US" sz="1800" dirty="0" smtClean="0">
                <a:solidFill>
                  <a:schemeClr val="accent4"/>
                </a:solidFill>
              </a:endParaRPr>
            </a:p>
            <a:p>
              <a:pPr marL="342900" indent="-342900">
                <a:lnSpc>
                  <a:spcPct val="150000"/>
                </a:lnSpc>
                <a:spcBef>
                  <a:spcPct val="50000"/>
                </a:spcBef>
                <a:buClr>
                  <a:schemeClr val="tx2"/>
                </a:buClr>
                <a:buFont typeface="Wingdings" pitchFamily="2" charset="2"/>
                <a:buChar char="§"/>
              </a:pPr>
              <a:r>
                <a:rPr lang="en-US" sz="1800" dirty="0" err="1" smtClean="0">
                  <a:solidFill>
                    <a:schemeClr val="accent4"/>
                  </a:solidFill>
                </a:rPr>
                <a:t>Vastgoedmarkt</a:t>
              </a:r>
              <a:endParaRPr lang="en-US" sz="1800" dirty="0">
                <a:solidFill>
                  <a:schemeClr val="accent4"/>
                </a:solidFill>
              </a:endParaRPr>
            </a:p>
            <a:p>
              <a:pPr marL="342900" indent="-342900">
                <a:lnSpc>
                  <a:spcPct val="150000"/>
                </a:lnSpc>
                <a:spcBef>
                  <a:spcPct val="50000"/>
                </a:spcBef>
                <a:buClr>
                  <a:schemeClr val="tx2"/>
                </a:buClr>
              </a:pPr>
              <a:endParaRPr lang="en-US" sz="1800" dirty="0">
                <a:solidFill>
                  <a:schemeClr val="bg2"/>
                </a:solidFill>
              </a:endParaRPr>
            </a:p>
            <a:p>
              <a:pPr marL="342900" indent="-342900">
                <a:lnSpc>
                  <a:spcPct val="150000"/>
                </a:lnSpc>
                <a:spcBef>
                  <a:spcPct val="50000"/>
                </a:spcBef>
                <a:buClr>
                  <a:schemeClr val="tx2"/>
                </a:buClr>
              </a:pPr>
              <a:endParaRPr lang="de-DE" dirty="0">
                <a:solidFill>
                  <a:schemeClr val="bg2"/>
                </a:solidFill>
              </a:endParaRPr>
            </a:p>
            <a:p>
              <a:pPr marL="342900" indent="-342900">
                <a:lnSpc>
                  <a:spcPct val="100000"/>
                </a:lnSpc>
                <a:spcBef>
                  <a:spcPct val="50000"/>
                </a:spcBef>
                <a:buClr>
                  <a:schemeClr val="tx2"/>
                </a:buClr>
                <a:buFont typeface="Wingdings" pitchFamily="2" charset="2"/>
                <a:buChar char="§"/>
              </a:pPr>
              <a:endParaRPr lang="de-DE" dirty="0">
                <a:solidFill>
                  <a:schemeClr val="bg2"/>
                </a:solidFill>
              </a:endParaRPr>
            </a:p>
          </p:txBody>
        </p:sp>
      </p:grpSp>
      <p:sp>
        <p:nvSpPr>
          <p:cNvPr id="9224" name="Rectangle 14"/>
          <p:cNvSpPr>
            <a:spLocks noChangeArrowheads="1"/>
          </p:cNvSpPr>
          <p:nvPr/>
        </p:nvSpPr>
        <p:spPr bwMode="auto">
          <a:xfrm>
            <a:off x="287338" y="2936875"/>
            <a:ext cx="4284662" cy="1035050"/>
          </a:xfrm>
          <a:prstGeom prst="rect">
            <a:avLst/>
          </a:prstGeom>
          <a:solidFill>
            <a:srgbClr val="CC3300"/>
          </a:solidFill>
          <a:ln w="44450" algn="ctr">
            <a:noFill/>
            <a:miter lim="800000"/>
            <a:headEnd/>
            <a:tailEnd/>
          </a:ln>
        </p:spPr>
        <p:txBody>
          <a:bodyPr lIns="252000" tIns="144000" rIns="144000" bIns="144000" anchor="ctr"/>
          <a:lstStyle/>
          <a:p>
            <a:pPr eaLnBrk="0" hangingPunct="0">
              <a:lnSpc>
                <a:spcPts val="2100"/>
              </a:lnSpc>
              <a:spcAft>
                <a:spcPts val="400"/>
              </a:spcAft>
              <a:buClr>
                <a:srgbClr val="34586D"/>
              </a:buClr>
              <a:buSzPct val="60000"/>
            </a:pPr>
            <a:r>
              <a:rPr lang="en-US" sz="2000" dirty="0" err="1">
                <a:solidFill>
                  <a:schemeClr val="accent4"/>
                </a:solidFill>
              </a:rPr>
              <a:t>Rores</a:t>
            </a: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dirty="0" err="1" smtClean="0">
                <a:solidFill>
                  <a:schemeClr val="accent4"/>
                </a:solidFill>
              </a:rPr>
              <a:t>Groep</a:t>
            </a:r>
            <a:endParaRPr lang="en-GB" sz="2000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406400" y="1993900"/>
            <a:ext cx="3168650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buFontTx/>
              <a:buNone/>
            </a:pPr>
            <a:r>
              <a:rPr lang="en-US" sz="3200" dirty="0" err="1" smtClean="0">
                <a:solidFill>
                  <a:schemeClr val="accent4"/>
                </a:solidFill>
              </a:rPr>
              <a:t>Nieuwe</a:t>
            </a:r>
            <a:endParaRPr lang="hu-HU" sz="3200" dirty="0">
              <a:solidFill>
                <a:schemeClr val="accent4"/>
              </a:solidFill>
            </a:endParaRPr>
          </a:p>
          <a:p>
            <a:pPr>
              <a:lnSpc>
                <a:spcPct val="100000"/>
              </a:lnSpc>
              <a:buFontTx/>
              <a:buNone/>
            </a:pPr>
            <a:r>
              <a:rPr lang="en-US" sz="3200" dirty="0" err="1">
                <a:solidFill>
                  <a:schemeClr val="accent4"/>
                </a:solidFill>
              </a:rPr>
              <a:t>projecten</a:t>
            </a:r>
            <a:endParaRPr lang="en-US" sz="3200" dirty="0">
              <a:solidFill>
                <a:schemeClr val="accent4"/>
              </a:solidFill>
            </a:endParaRPr>
          </a:p>
        </p:txBody>
      </p:sp>
      <p:pic>
        <p:nvPicPr>
          <p:cNvPr id="4" name="Picture 3" descr="Logo-RORES mari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46414" y="1801505"/>
            <a:ext cx="4942744" cy="2675144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dirty="0" err="1" smtClean="0"/>
              <a:t>Projecten</a:t>
            </a:r>
            <a:endParaRPr lang="en-US" dirty="0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1850170"/>
            <a:ext cx="8774112" cy="437441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350838" y="1310420"/>
            <a:ext cx="8859837" cy="539750"/>
          </a:xfrm>
          <a:prstGeom prst="rect">
            <a:avLst/>
          </a:prstGeom>
          <a:solidFill>
            <a:srgbClr val="B3BA8A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 smtClean="0"/>
              <a:t>Te </a:t>
            </a:r>
            <a:r>
              <a:rPr lang="en-US" sz="2000" dirty="0" err="1" smtClean="0"/>
              <a:t>verkalen</a:t>
            </a:r>
            <a:r>
              <a:rPr lang="en-US" sz="2000" dirty="0" smtClean="0"/>
              <a:t> </a:t>
            </a:r>
            <a:r>
              <a:rPr lang="en-US" sz="2000" dirty="0" err="1" smtClean="0"/>
              <a:t>bouwgrond</a:t>
            </a:r>
            <a:r>
              <a:rPr lang="en-US" sz="2000" dirty="0" smtClean="0"/>
              <a:t> PALEU AAN HET MEER </a:t>
            </a:r>
            <a:r>
              <a:rPr lang="en-US" sz="2000" dirty="0"/>
              <a:t>(ORADEA) - CIJFERS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91552" y="1914107"/>
          <a:ext cx="8310563" cy="4273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643"/>
                <a:gridCol w="2726960"/>
                <a:gridCol w="2726960"/>
              </a:tblGrid>
              <a:tr h="378759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Bruto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jaarlijkse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cumulatieve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rendement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*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91442" marR="91442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  <a:tr h="327680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/>
                        <a:t>Eingendomtype</a:t>
                      </a:r>
                      <a:endParaRPr lang="en-US" sz="1400" dirty="0"/>
                    </a:p>
                  </a:txBody>
                  <a:tcPr marL="91442" marR="91442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400" dirty="0" err="1" smtClean="0"/>
                        <a:t>Bouwgrond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ter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verkaveling</a:t>
                      </a:r>
                      <a:r>
                        <a:rPr lang="en-US" sz="1400" dirty="0" smtClean="0"/>
                        <a:t> 5.755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m² (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netto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 4</a:t>
                      </a:r>
                      <a:r>
                        <a:rPr lang="en-US" sz="1400" dirty="0" smtClean="0"/>
                        <a:t>.589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m²)</a:t>
                      </a:r>
                      <a:endParaRPr lang="en-US" sz="1400" dirty="0"/>
                    </a:p>
                  </a:txBody>
                  <a:tcPr marL="91442" marR="91442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  <a:tr h="745557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/>
                        <a:t>Waarde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investering</a:t>
                      </a:r>
                      <a:endParaRPr lang="en-US" sz="1400" dirty="0"/>
                    </a:p>
                  </a:txBody>
                  <a:tcPr marL="91442" marR="91442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124.820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€ (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</a:rPr>
                        <a:t>kosten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</a:rPr>
                        <a:t>inbegrepen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: consultancy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Rores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aankoop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verkaveling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: architect,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landmeter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kadaster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notaris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elektriciteit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water,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kiezelweg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400" dirty="0"/>
                    </a:p>
                  </a:txBody>
                  <a:tcPr marL="91442" marR="91442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  <a:tr h="378759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Horizon</a:t>
                      </a:r>
                      <a:endParaRPr lang="en-US" sz="1400" dirty="0"/>
                    </a:p>
                  </a:txBody>
                  <a:tcPr marL="91442" marR="91442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8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jaar</a:t>
                      </a:r>
                      <a:endParaRPr lang="en-US" sz="1400" dirty="0"/>
                    </a:p>
                  </a:txBody>
                  <a:tcPr marL="91442" marR="91442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  <a:tr h="621346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Bruto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verkoopprijs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 </a:t>
                      </a:r>
                      <a:endParaRPr lang="en-US" sz="1400" dirty="0"/>
                    </a:p>
                  </a:txBody>
                  <a:tcPr marL="91442" marR="91442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214.464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€</a:t>
                      </a:r>
                      <a:endParaRPr lang="en-US" sz="1400" dirty="0"/>
                    </a:p>
                  </a:txBody>
                  <a:tcPr marL="91442" marR="91442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  <a:tr h="571756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Totale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kosten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Beheer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 en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commissie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Rores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,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onroerendgoedbelastingen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/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taks</a:t>
                      </a:r>
                      <a:endParaRPr lang="en-US" sz="1400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a typeface="MS Mincho" charset="-128"/>
                          <a:cs typeface="Times New Roman" pitchFamily="18" charset="0"/>
                        </a:rPr>
                        <a:t>25.007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€ </a:t>
                      </a:r>
                    </a:p>
                  </a:txBody>
                  <a:tcPr marL="91442" marR="91442">
                    <a:solidFill>
                      <a:srgbClr val="17B9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a typeface="MS Mincho" charset="-128"/>
                          <a:cs typeface="Times New Roman" pitchFamily="18" charset="0"/>
                        </a:rPr>
                        <a:t>17.462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€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00B0F0"/>
                    </a:solidFill>
                  </a:tcPr>
                </a:tc>
              </a:tr>
              <a:tr h="378759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Netto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winst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 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64.637 </a:t>
                      </a:r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€</a:t>
                      </a:r>
                      <a:endParaRPr lang="en-US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17B9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72.182 </a:t>
                      </a:r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€</a:t>
                      </a:r>
                      <a:endParaRPr lang="en-US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00B0F0"/>
                    </a:solidFill>
                  </a:tcPr>
                </a:tc>
              </a:tr>
              <a:tr h="571756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Netto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jaarlijkse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cumulatieve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rendement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5,35% </a:t>
                      </a:r>
                      <a:endParaRPr lang="en-US" sz="1400" b="1" i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17B9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5,87% </a:t>
                      </a:r>
                      <a:endParaRPr lang="en-US" sz="1400" b="1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31778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sp>
        <p:nvSpPr>
          <p:cNvPr id="8" name="Afgeronde rechthoek 7"/>
          <p:cNvSpPr/>
          <p:nvPr/>
        </p:nvSpPr>
        <p:spPr bwMode="auto">
          <a:xfrm>
            <a:off x="3673763" y="4287974"/>
            <a:ext cx="2170113" cy="216000"/>
          </a:xfrm>
          <a:prstGeom prst="roundRect">
            <a:avLst/>
          </a:prstGeom>
          <a:solidFill>
            <a:srgbClr val="17B95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r>
              <a:rPr kumimoji="0" lang="nl-BE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Aankoop via vennootschap</a:t>
            </a:r>
          </a:p>
        </p:txBody>
      </p:sp>
      <p:sp>
        <p:nvSpPr>
          <p:cNvPr id="10" name="Afgeronde rechthoek 9"/>
          <p:cNvSpPr/>
          <p:nvPr/>
        </p:nvSpPr>
        <p:spPr bwMode="auto">
          <a:xfrm>
            <a:off x="6437745" y="4287974"/>
            <a:ext cx="2170113" cy="21600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r>
              <a:rPr kumimoji="0" lang="nl-BE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Aankoop via privé persoon</a:t>
            </a:r>
          </a:p>
        </p:txBody>
      </p:sp>
      <p:sp>
        <p:nvSpPr>
          <p:cNvPr id="9" name="Rectangle 8"/>
          <p:cNvSpPr/>
          <p:nvPr/>
        </p:nvSpPr>
        <p:spPr>
          <a:xfrm>
            <a:off x="5494234" y="2046736"/>
            <a:ext cx="1184940" cy="4399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MS Mincho" charset="-128"/>
                <a:cs typeface="Times New Roman" pitchFamily="18" charset="0"/>
              </a:rPr>
              <a:t>7%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32772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7" name="Picture 6" descr="1 De listat Octombrie 2013_Page_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33796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7" name="Picture 6" descr="3 Locatie Paleu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5715"/>
            <a:ext cx="9436144" cy="7088903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7" name="Picture 6" descr="4 Locatie Paleu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9210675" cy="6908006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35844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6" name="Picture 5" descr="Paleu 5_o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10836"/>
            <a:ext cx="9144000" cy="7185891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36868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6" name="Picture 5" descr="5 De listat Octombrie 2013_Page_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37892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6" name="Picture 5" descr="6 De listat Octombrie 2013_Page_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38916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6" name="Picture 5" descr="7 De listat Octombrie 2013_Page_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6" name="Picture 5" descr="8 De listat Octombrie 2013_Page_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7338" y="260350"/>
            <a:ext cx="8856662" cy="973138"/>
          </a:xfrm>
          <a:prstGeom prst="rect">
            <a:avLst/>
          </a:prstGeom>
          <a:solidFill>
            <a:srgbClr val="FE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100000"/>
              </a:lnSpc>
              <a:buFontTx/>
              <a:buNone/>
            </a:pPr>
            <a:endParaRPr lang="en-US" sz="2000" b="0">
              <a:solidFill>
                <a:srgbClr val="FFFFFF"/>
              </a:solidFill>
            </a:endParaRPr>
          </a:p>
        </p:txBody>
      </p:sp>
      <p:pic>
        <p:nvPicPr>
          <p:cNvPr id="10243" name="Picture 17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4825" y="485775"/>
            <a:ext cx="1905000" cy="609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244" name="Picture 5" descr="dreamstimesmall_339413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298" y="1631238"/>
            <a:ext cx="5227528" cy="4018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538163" y="3084513"/>
            <a:ext cx="8208962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defRPr/>
            </a:pPr>
            <a:r>
              <a:rPr lang="en-US" sz="3200" dirty="0" err="1">
                <a:solidFill>
                  <a:schemeClr val="accent4"/>
                </a:solidFill>
              </a:rPr>
              <a:t>Waarom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endParaRPr lang="hu-HU" sz="3200" dirty="0">
              <a:solidFill>
                <a:schemeClr val="accent4"/>
              </a:solidFill>
            </a:endParaRPr>
          </a:p>
          <a:p>
            <a:pPr>
              <a:lnSpc>
                <a:spcPct val="100000"/>
              </a:lnSpc>
              <a:defRPr/>
            </a:pPr>
            <a:r>
              <a:rPr lang="en-US" sz="3200" dirty="0" err="1">
                <a:solidFill>
                  <a:schemeClr val="accent4"/>
                </a:solidFill>
              </a:rPr>
              <a:t>Roemenië</a:t>
            </a:r>
            <a:r>
              <a:rPr lang="en-US" sz="3200" dirty="0">
                <a:solidFill>
                  <a:schemeClr val="accent4"/>
                </a:solidFill>
              </a:rPr>
              <a:t>?</a:t>
            </a:r>
            <a:endParaRPr lang="en-US" sz="3200" kern="0" dirty="0">
              <a:solidFill>
                <a:schemeClr val="accent4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40964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6" name="Picture 5" descr="9 De listat Octombrie 2013_Page_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7" name="Picture 6" descr="Proiect Paleu 3_Page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dirty="0" err="1" smtClean="0"/>
              <a:t>Projecten</a:t>
            </a:r>
            <a:endParaRPr lang="en-US" dirty="0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1850170"/>
            <a:ext cx="8774112" cy="437441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350838" y="1310420"/>
            <a:ext cx="8859837" cy="539750"/>
          </a:xfrm>
          <a:prstGeom prst="rect">
            <a:avLst/>
          </a:prstGeom>
          <a:solidFill>
            <a:srgbClr val="B3BA8A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 smtClean="0"/>
              <a:t>Te </a:t>
            </a:r>
            <a:r>
              <a:rPr lang="en-US" sz="2000" dirty="0" err="1" smtClean="0"/>
              <a:t>verkalen</a:t>
            </a:r>
            <a:r>
              <a:rPr lang="en-US" sz="2000" dirty="0" smtClean="0"/>
              <a:t> </a:t>
            </a:r>
            <a:r>
              <a:rPr lang="en-US" sz="2000" dirty="0" err="1" smtClean="0"/>
              <a:t>bouwgrond</a:t>
            </a:r>
            <a:r>
              <a:rPr lang="en-US" sz="2000" dirty="0" smtClean="0"/>
              <a:t> PALEU NAAST HET BOSGEBIED </a:t>
            </a:r>
            <a:r>
              <a:rPr lang="en-US" sz="2000" dirty="0"/>
              <a:t>(ORADEA) - CIJFERS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04402" y="1905157"/>
          <a:ext cx="8310563" cy="4273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643"/>
                <a:gridCol w="2726960"/>
                <a:gridCol w="2726960"/>
              </a:tblGrid>
              <a:tr h="378759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Bruto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jaarlijkse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cumulatieve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rendement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*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 marL="91442" marR="91442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  <a:tr h="327680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/>
                        <a:t>Eingendomtype</a:t>
                      </a:r>
                      <a:endParaRPr lang="en-US" sz="1400" dirty="0"/>
                    </a:p>
                  </a:txBody>
                  <a:tcPr marL="91442" marR="91442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400" dirty="0" err="1" smtClean="0"/>
                        <a:t>Bouwgrond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ter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verkaveling</a:t>
                      </a:r>
                      <a:r>
                        <a:rPr lang="en-US" sz="1400" dirty="0" smtClean="0"/>
                        <a:t> 8.117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m² (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netto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 6</a:t>
                      </a:r>
                      <a:r>
                        <a:rPr lang="en-US" sz="1400" dirty="0" smtClean="0"/>
                        <a:t>.216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m²)</a:t>
                      </a:r>
                      <a:endParaRPr lang="en-US" sz="1400" dirty="0"/>
                    </a:p>
                  </a:txBody>
                  <a:tcPr marL="91442" marR="91442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  <a:tr h="745557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/>
                        <a:t>Waarde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investering</a:t>
                      </a:r>
                      <a:endParaRPr lang="en-US" sz="1400" dirty="0"/>
                    </a:p>
                  </a:txBody>
                  <a:tcPr marL="91442" marR="91442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78.500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€ (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</a:rPr>
                        <a:t>kosten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</a:rPr>
                        <a:t>inbegrepen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: consultancy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Rores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aankoop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verkaveling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: architect,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landmeter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kadaster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notaris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elektriciteit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water,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kiezelweg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400" dirty="0"/>
                    </a:p>
                  </a:txBody>
                  <a:tcPr marL="91442" marR="91442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  <a:tr h="378759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Horizon</a:t>
                      </a:r>
                      <a:endParaRPr lang="en-US" sz="1400" dirty="0"/>
                    </a:p>
                  </a:txBody>
                  <a:tcPr marL="91442" marR="91442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10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jaar</a:t>
                      </a:r>
                      <a:endParaRPr lang="en-US" sz="1400" dirty="0"/>
                    </a:p>
                  </a:txBody>
                  <a:tcPr marL="91442" marR="91442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  <a:tr h="621346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Bruto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verkoopprijs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 </a:t>
                      </a:r>
                      <a:endParaRPr lang="en-US" sz="1400" dirty="0"/>
                    </a:p>
                  </a:txBody>
                  <a:tcPr marL="91442" marR="91442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161.791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€</a:t>
                      </a:r>
                      <a:endParaRPr lang="en-US" sz="1400" dirty="0"/>
                    </a:p>
                  </a:txBody>
                  <a:tcPr marL="91442" marR="91442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  <a:tr h="571756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Totale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kosten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Beheer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 en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commissie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Rores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,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onroerendgoedbelastingen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/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taks</a:t>
                      </a:r>
                      <a:endParaRPr lang="en-US" sz="1400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a typeface="MS Mincho" charset="-128"/>
                          <a:cs typeface="Times New Roman" pitchFamily="18" charset="0"/>
                        </a:rPr>
                        <a:t>21.026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€ </a:t>
                      </a:r>
                    </a:p>
                  </a:txBody>
                  <a:tcPr marL="91442" marR="91442">
                    <a:solidFill>
                      <a:srgbClr val="17B9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a typeface="MS Mincho" charset="-128"/>
                          <a:cs typeface="Times New Roman" pitchFamily="18" charset="0"/>
                        </a:rPr>
                        <a:t>12.808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€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00B0F0"/>
                    </a:solidFill>
                  </a:tcPr>
                </a:tc>
              </a:tr>
              <a:tr h="378759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Netto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winst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 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62.265 </a:t>
                      </a:r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€</a:t>
                      </a:r>
                      <a:endParaRPr lang="en-US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17B9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70.483 </a:t>
                      </a:r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€</a:t>
                      </a:r>
                      <a:endParaRPr lang="en-US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00B0F0"/>
                    </a:solidFill>
                  </a:tcPr>
                </a:tc>
              </a:tr>
              <a:tr h="571756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Netto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jaarlijkse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cumulatieve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rendement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6,01% </a:t>
                      </a:r>
                      <a:endParaRPr lang="en-US" sz="1400" b="1" i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17B9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6,61% </a:t>
                      </a:r>
                      <a:endParaRPr lang="en-US" sz="1400" b="1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31778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sp>
        <p:nvSpPr>
          <p:cNvPr id="8" name="Afgeronde rechthoek 7"/>
          <p:cNvSpPr/>
          <p:nvPr/>
        </p:nvSpPr>
        <p:spPr bwMode="auto">
          <a:xfrm>
            <a:off x="3673763" y="4287974"/>
            <a:ext cx="2170113" cy="216000"/>
          </a:xfrm>
          <a:prstGeom prst="roundRect">
            <a:avLst/>
          </a:prstGeom>
          <a:solidFill>
            <a:srgbClr val="17B95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r>
              <a:rPr kumimoji="0" lang="nl-BE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Aankoop via vennootschap</a:t>
            </a:r>
          </a:p>
        </p:txBody>
      </p:sp>
      <p:sp>
        <p:nvSpPr>
          <p:cNvPr id="10" name="Afgeronde rechthoek 9"/>
          <p:cNvSpPr/>
          <p:nvPr/>
        </p:nvSpPr>
        <p:spPr bwMode="auto">
          <a:xfrm>
            <a:off x="6437745" y="4278738"/>
            <a:ext cx="2170113" cy="21600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r>
              <a:rPr kumimoji="0" lang="nl-BE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Aankoop via privé persoon</a:t>
            </a:r>
          </a:p>
        </p:txBody>
      </p:sp>
      <p:sp>
        <p:nvSpPr>
          <p:cNvPr id="9" name="Rectangle 8"/>
          <p:cNvSpPr/>
          <p:nvPr/>
        </p:nvSpPr>
        <p:spPr>
          <a:xfrm>
            <a:off x="5190831" y="2046736"/>
            <a:ext cx="1636119" cy="4399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MS Mincho" charset="-128"/>
                <a:cs typeface="Times New Roman" pitchFamily="18" charset="0"/>
              </a:rPr>
              <a:t>7,5%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accent4"/>
                </a:solidFill>
              </a:rPr>
              <a:t>NIEUW PROJECT CETARIU (ORADEA) - CIJFERS</a:t>
            </a:r>
          </a:p>
        </p:txBody>
      </p:sp>
      <p:sp>
        <p:nvSpPr>
          <p:cNvPr id="43042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pic>
        <p:nvPicPr>
          <p:cNvPr id="7" name="Picture 6" descr="Proiect Paleu 2_Page_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accent4"/>
                </a:solidFill>
              </a:rPr>
              <a:t>NIEUW PROJECT CETARIU (ORADEA) - CIJFERS</a:t>
            </a:r>
          </a:p>
        </p:txBody>
      </p:sp>
      <p:sp>
        <p:nvSpPr>
          <p:cNvPr id="43042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pic>
        <p:nvPicPr>
          <p:cNvPr id="7" name="Picture 6" descr="Proiect Paleu 2_Page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accent4"/>
                </a:solidFill>
              </a:rPr>
              <a:t>NIEUW PROJECT CETARIU (ORADEA) - CIJFERS</a:t>
            </a:r>
          </a:p>
        </p:txBody>
      </p:sp>
      <p:sp>
        <p:nvSpPr>
          <p:cNvPr id="43042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pic>
        <p:nvPicPr>
          <p:cNvPr id="7" name="Picture 6" descr="Proiect Paleu 2_Page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accent4"/>
                </a:solidFill>
              </a:rPr>
              <a:t>NIEUW PROJECT CETARIU (ORADEA) - CIJFERS</a:t>
            </a:r>
          </a:p>
        </p:txBody>
      </p:sp>
      <p:sp>
        <p:nvSpPr>
          <p:cNvPr id="43042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pic>
        <p:nvPicPr>
          <p:cNvPr id="8" name="Picture 7" descr="Paleu langa cad 67_o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142997" y="-1143001"/>
            <a:ext cx="6857999" cy="9144003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accent4"/>
                </a:solidFill>
              </a:rPr>
              <a:t>NIEUW PROJECT CETARIU (ORADEA) - CIJFERS</a:t>
            </a:r>
          </a:p>
        </p:txBody>
      </p:sp>
      <p:sp>
        <p:nvSpPr>
          <p:cNvPr id="43042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pic>
        <p:nvPicPr>
          <p:cNvPr id="7" name="Picture 6" descr="Proiect Paleu 2_Page_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accent4"/>
                </a:solidFill>
              </a:rPr>
              <a:t>NIEUW PROJECT CETARIU (ORADEA) - CIJFERS</a:t>
            </a:r>
          </a:p>
        </p:txBody>
      </p:sp>
      <p:sp>
        <p:nvSpPr>
          <p:cNvPr id="43042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pic>
        <p:nvPicPr>
          <p:cNvPr id="8" name="Picture 7" descr="Proiect Paleu 2_Page_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accent4"/>
                </a:solidFill>
              </a:rPr>
              <a:t>NIEUW PROJECT CETARIU (ORADEA) - CIJFERS</a:t>
            </a:r>
          </a:p>
        </p:txBody>
      </p:sp>
      <p:sp>
        <p:nvSpPr>
          <p:cNvPr id="43042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pic>
        <p:nvPicPr>
          <p:cNvPr id="9" name="Picture 8" descr="De listat Octombrie 2013_Page_6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287338" y="1590675"/>
            <a:ext cx="8856662" cy="46815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nl-BE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02175" y="2127250"/>
            <a:ext cx="4441825" cy="4335463"/>
          </a:xfrm>
          <a:noFill/>
        </p:spPr>
        <p:txBody>
          <a:bodyPr/>
          <a:lstStyle/>
          <a:p>
            <a:pPr lvl="1" eaLnBrk="1" hangingPunct="1">
              <a:buClr>
                <a:schemeClr val="folHlink"/>
              </a:buClr>
            </a:pPr>
            <a:endParaRPr lang="nl-BE" sz="1600" smtClean="0"/>
          </a:p>
          <a:p>
            <a:pPr marL="536575" lvl="2" indent="-166688" eaLnBrk="1" hangingPunct="1">
              <a:buClr>
                <a:srgbClr val="336699"/>
              </a:buClr>
            </a:pPr>
            <a:endParaRPr lang="nl-BE" sz="1600" smtClean="0"/>
          </a:p>
          <a:p>
            <a:pPr marL="536575" lvl="2" indent="-166688" eaLnBrk="1" hangingPunct="1">
              <a:buClr>
                <a:srgbClr val="336699"/>
              </a:buClr>
            </a:pPr>
            <a:r>
              <a:rPr lang="nl-BE" sz="1600" smtClean="0"/>
              <a:t>Lid van :</a:t>
            </a:r>
          </a:p>
          <a:p>
            <a:pPr marL="900113" lvl="3" indent="-184150" eaLnBrk="1" hangingPunct="1">
              <a:buClr>
                <a:srgbClr val="336699"/>
              </a:buClr>
            </a:pPr>
            <a:r>
              <a:rPr lang="nl-BE" sz="1600" smtClean="0"/>
              <a:t>EU </a:t>
            </a:r>
          </a:p>
          <a:p>
            <a:pPr marL="900113" lvl="3" indent="-184150" eaLnBrk="1" hangingPunct="1">
              <a:buClr>
                <a:srgbClr val="336699"/>
              </a:buClr>
            </a:pPr>
            <a:r>
              <a:rPr lang="nl-BE" sz="1600" smtClean="0"/>
              <a:t>NAVO</a:t>
            </a:r>
          </a:p>
          <a:p>
            <a:pPr marL="900113" lvl="3" indent="-184150" eaLnBrk="1" hangingPunct="1">
              <a:buClr>
                <a:srgbClr val="336699"/>
              </a:buClr>
            </a:pPr>
            <a:r>
              <a:rPr lang="nl-BE" sz="1600" smtClean="0"/>
              <a:t>Wereldhandelsorganisatie</a:t>
            </a:r>
          </a:p>
          <a:p>
            <a:pPr marL="536575" lvl="2" indent="-166688" eaLnBrk="1" hangingPunct="1">
              <a:buClr>
                <a:srgbClr val="336699"/>
              </a:buClr>
            </a:pPr>
            <a:endParaRPr lang="nl-BE" sz="1600" smtClean="0"/>
          </a:p>
          <a:p>
            <a:pPr marL="536575" lvl="2" indent="-166688" eaLnBrk="1" hangingPunct="1">
              <a:buClr>
                <a:srgbClr val="336699"/>
              </a:buClr>
            </a:pPr>
            <a:r>
              <a:rPr lang="nl-BE" sz="1600" smtClean="0"/>
              <a:t>Economische groei in een stabiel land</a:t>
            </a:r>
          </a:p>
          <a:p>
            <a:pPr marL="536575" lvl="2" indent="-166688" eaLnBrk="1" hangingPunct="1">
              <a:buClr>
                <a:srgbClr val="336699"/>
              </a:buClr>
            </a:pPr>
            <a:endParaRPr lang="nl-BE" sz="1600" smtClean="0"/>
          </a:p>
          <a:p>
            <a:pPr marL="536575" lvl="2" indent="-166688" eaLnBrk="1" hangingPunct="1">
              <a:buClr>
                <a:srgbClr val="336699"/>
              </a:buClr>
            </a:pPr>
            <a:r>
              <a:rPr lang="nl-BE" sz="1600" smtClean="0"/>
              <a:t>Tal van Europese subsidies</a:t>
            </a:r>
          </a:p>
          <a:p>
            <a:pPr marL="536575" lvl="2" indent="-166688" eaLnBrk="1" hangingPunct="1">
              <a:buClr>
                <a:srgbClr val="336699"/>
              </a:buClr>
            </a:pPr>
            <a:endParaRPr lang="nl-BE" sz="1600" smtClean="0"/>
          </a:p>
          <a:p>
            <a:pPr marL="536575" lvl="2" indent="-166688" eaLnBrk="1" hangingPunct="1">
              <a:buClr>
                <a:srgbClr val="336699"/>
              </a:buClr>
            </a:pPr>
            <a:r>
              <a:rPr lang="nl-BE" sz="1600" smtClean="0"/>
              <a:t>Strategische Europese punt voor productie en logistiek</a:t>
            </a:r>
          </a:p>
          <a:p>
            <a:pPr marL="536575" lvl="2" indent="-166688" eaLnBrk="1" hangingPunct="1">
              <a:buClr>
                <a:srgbClr val="336699"/>
              </a:buClr>
            </a:pPr>
            <a:endParaRPr lang="nl-BE" sz="1600" smtClean="0"/>
          </a:p>
          <a:p>
            <a:pPr marL="536575" lvl="2" indent="-166688" eaLnBrk="1" hangingPunct="1">
              <a:buClr>
                <a:srgbClr val="336699"/>
              </a:buClr>
            </a:pPr>
            <a:r>
              <a:rPr lang="nl-BE" sz="1600" smtClean="0"/>
              <a:t>Beschikbaarheid grondstoffen en geschoold personeel</a:t>
            </a:r>
          </a:p>
          <a:p>
            <a:pPr marL="536575" lvl="2" indent="-166688" eaLnBrk="1" hangingPunct="1">
              <a:buClr>
                <a:srgbClr val="336699"/>
              </a:buClr>
            </a:pPr>
            <a:endParaRPr lang="en-US" sz="1600" smtClean="0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539750" y="539750"/>
            <a:ext cx="6140450" cy="4714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lnSpc>
                <a:spcPct val="100000"/>
              </a:lnSpc>
              <a:buFontTx/>
              <a:buNone/>
            </a:pPr>
            <a:r>
              <a:rPr lang="en-US" sz="2000"/>
              <a:t>Waarom Roemenië?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84163" y="1587500"/>
            <a:ext cx="8859837" cy="539750"/>
          </a:xfrm>
          <a:prstGeom prst="rect">
            <a:avLst/>
          </a:prstGeom>
          <a:solidFill>
            <a:srgbClr val="336699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Belangrijkste voordelen</a:t>
            </a:r>
          </a:p>
        </p:txBody>
      </p:sp>
      <p:pic>
        <p:nvPicPr>
          <p:cNvPr id="11270" name="Picture 4" descr="location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338" y="2124075"/>
            <a:ext cx="4613275" cy="414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accent4"/>
                </a:solidFill>
              </a:rPr>
              <a:t>NIEUW PROJECT CETARIU (ORADEA) - CIJFERS</a:t>
            </a:r>
          </a:p>
        </p:txBody>
      </p:sp>
      <p:sp>
        <p:nvSpPr>
          <p:cNvPr id="43042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pic>
        <p:nvPicPr>
          <p:cNvPr id="8" name="Picture 7" descr="De listat Octombrie 2013_Page_5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accent4"/>
                </a:solidFill>
              </a:rPr>
              <a:t>NIEUW PROJECT CETARIU (ORADEA) - CIJFERS</a:t>
            </a:r>
          </a:p>
        </p:txBody>
      </p:sp>
      <p:sp>
        <p:nvSpPr>
          <p:cNvPr id="43042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pic>
        <p:nvPicPr>
          <p:cNvPr id="8" name="Picture 7" descr="De listat Octombrie 2013_Page_6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accent4"/>
                </a:solidFill>
              </a:rPr>
              <a:t>NIEUW PROJECT CETARIU (ORADEA) - CIJFERS</a:t>
            </a:r>
          </a:p>
        </p:txBody>
      </p:sp>
      <p:sp>
        <p:nvSpPr>
          <p:cNvPr id="43042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pic>
        <p:nvPicPr>
          <p:cNvPr id="7" name="Picture 6" descr="Proiect Paleu 2_Page_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accent4"/>
                </a:solidFill>
              </a:rPr>
              <a:t>NIEUW PROJECT CETARIU (ORADEA) - CIJFERS</a:t>
            </a:r>
          </a:p>
        </p:txBody>
      </p:sp>
      <p:sp>
        <p:nvSpPr>
          <p:cNvPr id="43042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pic>
        <p:nvPicPr>
          <p:cNvPr id="8" name="Picture 7" descr="De listat Octombrie 2013_Page_6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accent4"/>
                </a:solidFill>
              </a:rPr>
              <a:t>NIEUW PROJECT CETARIU (ORADEA) - CIJFERS</a:t>
            </a:r>
          </a:p>
        </p:txBody>
      </p:sp>
      <p:sp>
        <p:nvSpPr>
          <p:cNvPr id="43042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pic>
        <p:nvPicPr>
          <p:cNvPr id="8" name="Picture 7" descr="De listat Octombrie 2013_Page_6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accent4"/>
                </a:solidFill>
              </a:rPr>
              <a:t>NIEUW PROJECT CETARIU (ORADEA) - CIJFERS</a:t>
            </a:r>
          </a:p>
        </p:txBody>
      </p:sp>
      <p:sp>
        <p:nvSpPr>
          <p:cNvPr id="43042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pic>
        <p:nvPicPr>
          <p:cNvPr id="7" name="Picture 6" descr="Proiect Paleu 2_Page_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1850170"/>
            <a:ext cx="8774112" cy="437441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350838" y="1310420"/>
            <a:ext cx="8859837" cy="539750"/>
          </a:xfrm>
          <a:prstGeom prst="rect">
            <a:avLst/>
          </a:prstGeom>
          <a:solidFill>
            <a:srgbClr val="B3BA8A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 smtClean="0"/>
              <a:t>Te </a:t>
            </a:r>
            <a:r>
              <a:rPr lang="en-US" sz="2000" dirty="0" err="1" smtClean="0"/>
              <a:t>verkalen</a:t>
            </a:r>
            <a:r>
              <a:rPr lang="en-US" sz="2000" dirty="0" smtClean="0"/>
              <a:t> </a:t>
            </a:r>
            <a:r>
              <a:rPr lang="en-US" sz="2000" dirty="0" err="1" smtClean="0"/>
              <a:t>bouwgrond</a:t>
            </a:r>
            <a:r>
              <a:rPr lang="en-US" sz="2000" dirty="0" smtClean="0"/>
              <a:t> BALCESCU in ORADEA </a:t>
            </a:r>
            <a:r>
              <a:rPr lang="en-US" sz="2000" dirty="0"/>
              <a:t>- CIJFERS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85930" y="1905157"/>
          <a:ext cx="8310563" cy="4273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643"/>
                <a:gridCol w="2726960"/>
                <a:gridCol w="2726960"/>
              </a:tblGrid>
              <a:tr h="378759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Bruto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jaarlijkse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cumulatieve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rendement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*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 marL="91442" marR="91442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  <a:tr h="327680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/>
                        <a:t>Eingendomtype</a:t>
                      </a:r>
                      <a:endParaRPr lang="en-US" sz="1400" dirty="0"/>
                    </a:p>
                  </a:txBody>
                  <a:tcPr marL="91442" marR="91442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400" dirty="0" err="1" smtClean="0"/>
                        <a:t>Bouwgrond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ter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verkaveling</a:t>
                      </a:r>
                      <a:r>
                        <a:rPr lang="en-US" sz="1400" dirty="0" smtClean="0"/>
                        <a:t> 6.000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m² (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netto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 4</a:t>
                      </a:r>
                      <a:r>
                        <a:rPr lang="en-US" sz="1400" dirty="0" smtClean="0"/>
                        <a:t>.798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m²)</a:t>
                      </a:r>
                      <a:endParaRPr lang="en-US" sz="1400" dirty="0"/>
                    </a:p>
                  </a:txBody>
                  <a:tcPr marL="91442" marR="91442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  <a:tr h="745557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/>
                        <a:t>Waarde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investering</a:t>
                      </a:r>
                      <a:endParaRPr lang="en-US" sz="1400" dirty="0"/>
                    </a:p>
                  </a:txBody>
                  <a:tcPr marL="91442" marR="91442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123.500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€ (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</a:rPr>
                        <a:t>kosten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</a:rPr>
                        <a:t>inbegrepen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: consultancy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Rores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aankoop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verkaveling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: architect,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landmeter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kadaster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notaris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elektriciteit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water,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kiezelweg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400" dirty="0"/>
                    </a:p>
                  </a:txBody>
                  <a:tcPr marL="91442" marR="91442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  <a:tr h="378759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Horizon</a:t>
                      </a:r>
                      <a:endParaRPr lang="en-US" sz="1400" dirty="0"/>
                    </a:p>
                  </a:txBody>
                  <a:tcPr marL="91442" marR="91442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8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jaar</a:t>
                      </a:r>
                      <a:endParaRPr lang="en-US" sz="1400" dirty="0"/>
                    </a:p>
                  </a:txBody>
                  <a:tcPr marL="91442" marR="91442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  <a:tr h="621346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Bruto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verkoopprijs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 </a:t>
                      </a:r>
                      <a:endParaRPr lang="en-US" sz="1400" dirty="0"/>
                    </a:p>
                  </a:txBody>
                  <a:tcPr marL="91442" marR="91442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204.392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€</a:t>
                      </a:r>
                      <a:endParaRPr lang="en-US" sz="1400" dirty="0"/>
                    </a:p>
                  </a:txBody>
                  <a:tcPr marL="91442" marR="91442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  <a:tr h="571756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Totale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kosten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Beheer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 en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commissie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Rores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,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onroerendgoedbelastingen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/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taks</a:t>
                      </a:r>
                      <a:endParaRPr lang="en-US" sz="1400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a typeface="MS Mincho" charset="-128"/>
                          <a:cs typeface="Times New Roman" pitchFamily="18" charset="0"/>
                        </a:rPr>
                        <a:t>25.352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€ </a:t>
                      </a:r>
                    </a:p>
                  </a:txBody>
                  <a:tcPr marL="91442" marR="91442">
                    <a:solidFill>
                      <a:srgbClr val="17B9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a typeface="MS Mincho" charset="-128"/>
                          <a:cs typeface="Times New Roman" pitchFamily="18" charset="0"/>
                        </a:rPr>
                        <a:t>17.808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€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00B0F0"/>
                    </a:solidFill>
                  </a:tcPr>
                </a:tc>
              </a:tr>
              <a:tr h="378759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Netto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winst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 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55.540 </a:t>
                      </a:r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€</a:t>
                      </a:r>
                      <a:endParaRPr lang="en-US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17B9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63.084 </a:t>
                      </a:r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€</a:t>
                      </a:r>
                      <a:endParaRPr lang="en-US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00B0F0"/>
                    </a:solidFill>
                  </a:tcPr>
                </a:tc>
              </a:tr>
              <a:tr h="571756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Netto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jaarlijkse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cumulatieve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rendement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4,75% </a:t>
                      </a:r>
                      <a:endParaRPr lang="en-US" sz="1400" b="1" i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17B9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5,29% </a:t>
                      </a:r>
                      <a:endParaRPr lang="en-US" sz="1400" b="1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31778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sp>
        <p:nvSpPr>
          <p:cNvPr id="8" name="Afgeronde rechthoek 7"/>
          <p:cNvSpPr/>
          <p:nvPr/>
        </p:nvSpPr>
        <p:spPr bwMode="auto">
          <a:xfrm>
            <a:off x="3673763" y="4278738"/>
            <a:ext cx="2170113" cy="216000"/>
          </a:xfrm>
          <a:prstGeom prst="roundRect">
            <a:avLst/>
          </a:prstGeom>
          <a:solidFill>
            <a:srgbClr val="17B95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r>
              <a:rPr kumimoji="0" lang="nl-BE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Aankoop via vennootschap</a:t>
            </a:r>
          </a:p>
        </p:txBody>
      </p:sp>
      <p:sp>
        <p:nvSpPr>
          <p:cNvPr id="10" name="Afgeronde rechthoek 9"/>
          <p:cNvSpPr/>
          <p:nvPr/>
        </p:nvSpPr>
        <p:spPr bwMode="auto">
          <a:xfrm>
            <a:off x="6437745" y="4278738"/>
            <a:ext cx="2170113" cy="21600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r>
              <a:rPr kumimoji="0" lang="nl-BE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Aankoop via privé persoon</a:t>
            </a:r>
          </a:p>
        </p:txBody>
      </p:sp>
      <p:sp>
        <p:nvSpPr>
          <p:cNvPr id="9" name="Rectangle 8"/>
          <p:cNvSpPr/>
          <p:nvPr/>
        </p:nvSpPr>
        <p:spPr>
          <a:xfrm>
            <a:off x="5172357" y="2046736"/>
            <a:ext cx="167306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MS Mincho" charset="-128"/>
                <a:cs typeface="Times New Roman" pitchFamily="18" charset="0"/>
              </a:rPr>
              <a:t>6,5%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accent4"/>
                </a:solidFill>
              </a:rPr>
              <a:t>NIEUW PROJECT </a:t>
            </a:r>
            <a:r>
              <a:rPr lang="en-US" sz="2000" dirty="0" smtClean="0">
                <a:solidFill>
                  <a:schemeClr val="accent4"/>
                </a:solidFill>
              </a:rPr>
              <a:t>BALCESCU (ORADEA</a:t>
            </a:r>
            <a:r>
              <a:rPr lang="en-US" sz="2000" dirty="0">
                <a:solidFill>
                  <a:schemeClr val="accent4"/>
                </a:solidFill>
              </a:rPr>
              <a:t>) - CIJFERS</a:t>
            </a:r>
          </a:p>
        </p:txBody>
      </p:sp>
      <p:sp>
        <p:nvSpPr>
          <p:cNvPr id="43042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pic>
        <p:nvPicPr>
          <p:cNvPr id="7" name="Picture 6" descr="Proiect Balcescu_Page_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accent4"/>
                </a:solidFill>
              </a:rPr>
              <a:t>NIEUW PROJECT </a:t>
            </a:r>
            <a:r>
              <a:rPr lang="en-US" sz="2000" dirty="0" smtClean="0">
                <a:solidFill>
                  <a:schemeClr val="accent4"/>
                </a:solidFill>
              </a:rPr>
              <a:t>BALCESCU (ORADEA</a:t>
            </a:r>
            <a:r>
              <a:rPr lang="en-US" sz="2000" dirty="0">
                <a:solidFill>
                  <a:schemeClr val="accent4"/>
                </a:solidFill>
              </a:rPr>
              <a:t>) - CIJFERS</a:t>
            </a:r>
          </a:p>
        </p:txBody>
      </p:sp>
      <p:sp>
        <p:nvSpPr>
          <p:cNvPr id="43042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pic>
        <p:nvPicPr>
          <p:cNvPr id="8" name="Picture 7" descr="Proiect Balcescu_Page_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accent4"/>
                </a:solidFill>
              </a:rPr>
              <a:t>NIEUW PROJECT </a:t>
            </a:r>
            <a:r>
              <a:rPr lang="en-US" sz="2000" dirty="0" smtClean="0">
                <a:solidFill>
                  <a:schemeClr val="accent4"/>
                </a:solidFill>
              </a:rPr>
              <a:t>BALCESCU (ORADEA</a:t>
            </a:r>
            <a:r>
              <a:rPr lang="en-US" sz="2000" dirty="0">
                <a:solidFill>
                  <a:schemeClr val="accent4"/>
                </a:solidFill>
              </a:rPr>
              <a:t>) - CIJFERS</a:t>
            </a:r>
          </a:p>
        </p:txBody>
      </p:sp>
      <p:sp>
        <p:nvSpPr>
          <p:cNvPr id="43042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pic>
        <p:nvPicPr>
          <p:cNvPr id="6" name="Picture 5" descr="Oradea Cartier Balcescu_o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287338" y="1590675"/>
            <a:ext cx="8856662" cy="46815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nl-BE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4163" y="2127250"/>
            <a:ext cx="8859837" cy="4335463"/>
          </a:xfrm>
          <a:noFill/>
        </p:spPr>
        <p:txBody>
          <a:bodyPr/>
          <a:lstStyle/>
          <a:p>
            <a:pPr lvl="1" eaLnBrk="1" hangingPunct="1">
              <a:buClr>
                <a:schemeClr val="folHlink"/>
              </a:buClr>
            </a:pPr>
            <a:endParaRPr lang="nl-BE" sz="1600" dirty="0" smtClean="0"/>
          </a:p>
          <a:p>
            <a:pPr marL="536575" lvl="2" indent="-166688" eaLnBrk="1" hangingPunct="1">
              <a:buClr>
                <a:srgbClr val="336699"/>
              </a:buClr>
            </a:pPr>
            <a:endParaRPr lang="nl-BE" sz="1600" dirty="0" smtClean="0"/>
          </a:p>
          <a:p>
            <a:pPr marL="536575" lvl="2" indent="-166688" eaLnBrk="1" hangingPunct="1">
              <a:buClr>
                <a:srgbClr val="336699"/>
              </a:buClr>
            </a:pPr>
            <a:r>
              <a:rPr lang="nl-BE" sz="1600" dirty="0" smtClean="0"/>
              <a:t>De prijzen in </a:t>
            </a:r>
            <a:r>
              <a:rPr lang="en-US" sz="1600" dirty="0" err="1" smtClean="0"/>
              <a:t>Roemenië</a:t>
            </a:r>
            <a:r>
              <a:rPr lang="en-US" sz="1600" dirty="0" smtClean="0"/>
              <a:t> </a:t>
            </a:r>
            <a:r>
              <a:rPr lang="en-US" sz="1600" dirty="0" err="1" smtClean="0"/>
              <a:t>liggen</a:t>
            </a:r>
            <a:r>
              <a:rPr lang="en-US" sz="1600" dirty="0" smtClean="0"/>
              <a:t> </a:t>
            </a:r>
            <a:r>
              <a:rPr lang="en-US" sz="1600" dirty="0" err="1" smtClean="0"/>
              <a:t>veel</a:t>
            </a:r>
            <a:r>
              <a:rPr lang="en-US" sz="1600" dirty="0" smtClean="0"/>
              <a:t> lager </a:t>
            </a:r>
            <a:r>
              <a:rPr lang="en-US" sz="1600" dirty="0" err="1" smtClean="0"/>
              <a:t>dan</a:t>
            </a:r>
            <a:r>
              <a:rPr lang="en-US" sz="1600" dirty="0" smtClean="0"/>
              <a:t> in </a:t>
            </a:r>
            <a:r>
              <a:rPr lang="en-US" sz="1600" dirty="0" err="1" smtClean="0"/>
              <a:t>België</a:t>
            </a:r>
            <a:r>
              <a:rPr lang="en-US" sz="1600" dirty="0" smtClean="0"/>
              <a:t> en de </a:t>
            </a:r>
            <a:r>
              <a:rPr lang="en-US" sz="1600" dirty="0" err="1" smtClean="0"/>
              <a:t>meest</a:t>
            </a:r>
            <a:r>
              <a:rPr lang="en-US" sz="1600" dirty="0" smtClean="0"/>
              <a:t> </a:t>
            </a:r>
            <a:r>
              <a:rPr lang="en-US" sz="1600" dirty="0" err="1" smtClean="0"/>
              <a:t>Europese</a:t>
            </a:r>
            <a:r>
              <a:rPr lang="en-US" sz="1600" dirty="0" smtClean="0"/>
              <a:t> </a:t>
            </a:r>
            <a:r>
              <a:rPr lang="en-US" sz="1600" dirty="0" err="1" smtClean="0"/>
              <a:t>landen</a:t>
            </a:r>
            <a:endParaRPr lang="nl-BE" sz="1600" dirty="0" smtClean="0"/>
          </a:p>
          <a:p>
            <a:pPr marL="536575" lvl="2" indent="-166688" eaLnBrk="1" hangingPunct="1">
              <a:buClr>
                <a:srgbClr val="336699"/>
              </a:buClr>
            </a:pPr>
            <a:r>
              <a:rPr lang="nl-BE" sz="1600" dirty="0" smtClean="0"/>
              <a:t>De verkaveling wordt momenteel goedgekeurd in Roemenië zonder de investeerder te verplichten om de voorzieningen in te voeren</a:t>
            </a:r>
          </a:p>
          <a:p>
            <a:pPr marL="536575" lvl="2" indent="-166688" eaLnBrk="1" hangingPunct="1">
              <a:buClr>
                <a:srgbClr val="336699"/>
              </a:buClr>
            </a:pPr>
            <a:r>
              <a:rPr lang="en-US" sz="1600" dirty="0" smtClean="0"/>
              <a:t>De </a:t>
            </a:r>
            <a:r>
              <a:rPr lang="en-US" sz="1600" dirty="0" err="1" smtClean="0"/>
              <a:t>noodzakelijke</a:t>
            </a:r>
            <a:r>
              <a:rPr lang="en-US" sz="1600" dirty="0" smtClean="0"/>
              <a:t> </a:t>
            </a:r>
            <a:r>
              <a:rPr lang="en-US" sz="1600" dirty="0" err="1" smtClean="0"/>
              <a:t>voorzieningen</a:t>
            </a:r>
            <a:r>
              <a:rPr lang="en-US" sz="1600" dirty="0" smtClean="0"/>
              <a:t> </a:t>
            </a:r>
            <a:r>
              <a:rPr lang="en-US" sz="1600" dirty="0" err="1" smtClean="0"/>
              <a:t>voor</a:t>
            </a:r>
            <a:r>
              <a:rPr lang="en-US" sz="1600" dirty="0" smtClean="0"/>
              <a:t> </a:t>
            </a:r>
            <a:r>
              <a:rPr lang="en-US" sz="1600" dirty="0" err="1" smtClean="0"/>
              <a:t>te</a:t>
            </a:r>
            <a:r>
              <a:rPr lang="en-US" sz="1600" dirty="0" smtClean="0"/>
              <a:t> </a:t>
            </a:r>
            <a:r>
              <a:rPr lang="en-US" sz="1600" dirty="0" err="1" smtClean="0"/>
              <a:t>verkopen</a:t>
            </a:r>
            <a:r>
              <a:rPr lang="en-US" sz="1600" dirty="0" smtClean="0"/>
              <a:t>: </a:t>
            </a:r>
            <a:r>
              <a:rPr lang="en-US" sz="1600" dirty="0" err="1" smtClean="0"/>
              <a:t>elektriciteit</a:t>
            </a:r>
            <a:r>
              <a:rPr lang="en-US" sz="1600" dirty="0" smtClean="0"/>
              <a:t>, water en </a:t>
            </a:r>
            <a:r>
              <a:rPr lang="en-US" sz="1600" dirty="0" err="1" smtClean="0"/>
              <a:t>kiezelweg</a:t>
            </a:r>
            <a:endParaRPr lang="en-US" sz="1600" dirty="0" smtClean="0"/>
          </a:p>
          <a:p>
            <a:pPr marL="536575" lvl="2" indent="-166688" eaLnBrk="1" hangingPunct="1">
              <a:buClr>
                <a:srgbClr val="336699"/>
              </a:buClr>
            </a:pPr>
            <a:endParaRPr lang="nl-BE" sz="1600" dirty="0" smtClean="0"/>
          </a:p>
          <a:p>
            <a:pPr marL="536575" lvl="2" indent="-166688" eaLnBrk="1" hangingPunct="1">
              <a:buClr>
                <a:srgbClr val="336699"/>
              </a:buClr>
            </a:pPr>
            <a:r>
              <a:rPr lang="nl-BE" sz="1600" dirty="0" smtClean="0"/>
              <a:t>Lage onroerendgoedbelastingen rond </a:t>
            </a:r>
            <a:r>
              <a:rPr lang="en-US" sz="1600" dirty="0" smtClean="0"/>
              <a:t>30 €/</a:t>
            </a:r>
            <a:r>
              <a:rPr lang="en-US" sz="1600" dirty="0" err="1" smtClean="0"/>
              <a:t>jaar</a:t>
            </a:r>
            <a:r>
              <a:rPr lang="en-US" sz="1600" dirty="0" smtClean="0"/>
              <a:t> </a:t>
            </a:r>
            <a:r>
              <a:rPr lang="en-US" sz="1600" dirty="0" err="1" smtClean="0"/>
              <a:t>voor</a:t>
            </a:r>
            <a:r>
              <a:rPr lang="en-US" sz="1600" dirty="0" smtClean="0"/>
              <a:t> 1 </a:t>
            </a:r>
            <a:r>
              <a:rPr lang="en-US" sz="1600" dirty="0" err="1" smtClean="0"/>
              <a:t>kavel</a:t>
            </a:r>
            <a:r>
              <a:rPr lang="en-US" sz="1600" dirty="0" smtClean="0"/>
              <a:t> </a:t>
            </a:r>
            <a:r>
              <a:rPr lang="en-US" sz="1600" dirty="0" err="1" smtClean="0"/>
              <a:t>bouwgrond</a:t>
            </a:r>
            <a:endParaRPr lang="en-US" sz="1600" dirty="0" smtClean="0"/>
          </a:p>
          <a:p>
            <a:pPr marL="536575" lvl="2" indent="-166688" eaLnBrk="1" hangingPunct="1">
              <a:buClr>
                <a:srgbClr val="336699"/>
              </a:buClr>
            </a:pPr>
            <a:r>
              <a:rPr lang="en-US" sz="1600" dirty="0" err="1" smtClean="0"/>
              <a:t>Jaarlijkse</a:t>
            </a:r>
            <a:r>
              <a:rPr lang="en-US" sz="1600" dirty="0" smtClean="0"/>
              <a:t> </a:t>
            </a:r>
            <a:r>
              <a:rPr lang="en-US" sz="1600" dirty="0" err="1" smtClean="0"/>
              <a:t>kosten</a:t>
            </a:r>
            <a:r>
              <a:rPr lang="en-US" sz="1600" dirty="0" smtClean="0"/>
              <a:t> </a:t>
            </a:r>
            <a:r>
              <a:rPr lang="en-US" sz="1600" dirty="0" err="1" smtClean="0"/>
              <a:t>vennootschap</a:t>
            </a:r>
            <a:r>
              <a:rPr lang="en-US" sz="1600" dirty="0" smtClean="0"/>
              <a:t> +- 500 €/</a:t>
            </a:r>
            <a:r>
              <a:rPr lang="en-US" sz="1600" dirty="0" err="1" smtClean="0"/>
              <a:t>jaar</a:t>
            </a:r>
            <a:r>
              <a:rPr lang="en-US" sz="1600" dirty="0" smtClean="0"/>
              <a:t> </a:t>
            </a:r>
          </a:p>
          <a:p>
            <a:pPr marL="536575" lvl="2" indent="-166688" eaLnBrk="1" hangingPunct="1">
              <a:buClr>
                <a:srgbClr val="336699"/>
              </a:buClr>
            </a:pPr>
            <a:r>
              <a:rPr lang="en-US" sz="1600" dirty="0" err="1" smtClean="0"/>
              <a:t>Voor</a:t>
            </a:r>
            <a:r>
              <a:rPr lang="en-US" sz="1600" dirty="0" smtClean="0"/>
              <a:t> 2013 was het </a:t>
            </a:r>
            <a:r>
              <a:rPr lang="en-US" sz="1600" dirty="0" err="1" smtClean="0"/>
              <a:t>enkel</a:t>
            </a:r>
            <a:r>
              <a:rPr lang="en-US" sz="1600" dirty="0" smtClean="0"/>
              <a:t> </a:t>
            </a:r>
            <a:r>
              <a:rPr lang="en-US" sz="1600" dirty="0" err="1" smtClean="0"/>
              <a:t>mogelijk</a:t>
            </a:r>
            <a:r>
              <a:rPr lang="en-US" sz="1600" dirty="0" smtClean="0"/>
              <a:t> </a:t>
            </a:r>
            <a:r>
              <a:rPr lang="en-US" sz="1600" dirty="0" err="1" smtClean="0"/>
              <a:t>om</a:t>
            </a:r>
            <a:r>
              <a:rPr lang="en-US" sz="1600" dirty="0" smtClean="0"/>
              <a:t> via </a:t>
            </a:r>
            <a:r>
              <a:rPr lang="en-US" sz="1600" dirty="0" err="1" smtClean="0"/>
              <a:t>een</a:t>
            </a:r>
            <a:r>
              <a:rPr lang="en-US" sz="1600" dirty="0" smtClean="0"/>
              <a:t> </a:t>
            </a:r>
            <a:r>
              <a:rPr lang="en-US" sz="1600" dirty="0" err="1" smtClean="0"/>
              <a:t>Roemeense</a:t>
            </a:r>
            <a:r>
              <a:rPr lang="en-US" sz="1600" dirty="0" smtClean="0"/>
              <a:t> </a:t>
            </a:r>
            <a:r>
              <a:rPr lang="en-US" sz="1600" dirty="0" err="1" smtClean="0"/>
              <a:t>vennootschap</a:t>
            </a:r>
            <a:r>
              <a:rPr lang="en-US" sz="1600" dirty="0" smtClean="0"/>
              <a:t> </a:t>
            </a:r>
            <a:r>
              <a:rPr lang="en-US" sz="1600" dirty="0" err="1" smtClean="0"/>
              <a:t>vastgoed</a:t>
            </a:r>
            <a:r>
              <a:rPr lang="en-US" sz="1600" dirty="0" smtClean="0"/>
              <a:t> </a:t>
            </a:r>
            <a:r>
              <a:rPr lang="en-US" sz="1600" dirty="0" err="1" smtClean="0"/>
              <a:t>aan</a:t>
            </a:r>
            <a:r>
              <a:rPr lang="en-US" sz="1600" dirty="0" smtClean="0"/>
              <a:t> </a:t>
            </a:r>
            <a:r>
              <a:rPr lang="en-US" sz="1600" dirty="0" err="1" smtClean="0"/>
              <a:t>te</a:t>
            </a:r>
            <a:r>
              <a:rPr lang="en-US" sz="1600" dirty="0" smtClean="0"/>
              <a:t> </a:t>
            </a:r>
            <a:r>
              <a:rPr lang="en-US" sz="1600" dirty="0" err="1" smtClean="0"/>
              <a:t>kopen</a:t>
            </a:r>
            <a:r>
              <a:rPr lang="en-US" sz="1600" dirty="0" smtClean="0"/>
              <a:t>, </a:t>
            </a:r>
            <a:r>
              <a:rPr lang="en-US" sz="1600" dirty="0" err="1" smtClean="0"/>
              <a:t>sinds</a:t>
            </a:r>
            <a:r>
              <a:rPr lang="en-US" sz="1600" dirty="0" smtClean="0"/>
              <a:t> 2013 </a:t>
            </a:r>
            <a:r>
              <a:rPr lang="en-US" sz="1600" dirty="0" err="1" smtClean="0"/>
              <a:t>kunnen</a:t>
            </a:r>
            <a:r>
              <a:rPr lang="en-US" sz="1600" dirty="0" smtClean="0"/>
              <a:t> </a:t>
            </a:r>
            <a:r>
              <a:rPr lang="en-US" sz="1600" dirty="0" err="1" smtClean="0"/>
              <a:t>ook</a:t>
            </a:r>
            <a:r>
              <a:rPr lang="en-US" sz="1600" dirty="0" smtClean="0"/>
              <a:t> </a:t>
            </a:r>
            <a:r>
              <a:rPr lang="en-US" sz="1600" dirty="0" err="1" smtClean="0"/>
              <a:t>buitenlandse</a:t>
            </a:r>
            <a:r>
              <a:rPr lang="en-US" sz="1600" dirty="0" smtClean="0"/>
              <a:t> </a:t>
            </a:r>
            <a:r>
              <a:rPr lang="en-US" sz="1600" dirty="0" err="1" smtClean="0"/>
              <a:t>personen</a:t>
            </a:r>
            <a:r>
              <a:rPr lang="en-US" sz="1600" dirty="0" smtClean="0"/>
              <a:t> ten </a:t>
            </a:r>
            <a:r>
              <a:rPr lang="en-US" sz="1600" dirty="0" err="1" smtClean="0"/>
              <a:t>prive</a:t>
            </a:r>
            <a:r>
              <a:rPr lang="en-US" sz="1600" dirty="0" smtClean="0"/>
              <a:t> </a:t>
            </a:r>
            <a:r>
              <a:rPr lang="en-US" sz="1600" dirty="0" err="1" smtClean="0"/>
              <a:t>titel</a:t>
            </a:r>
            <a:r>
              <a:rPr lang="en-US" sz="1600" dirty="0" smtClean="0"/>
              <a:t> </a:t>
            </a:r>
            <a:r>
              <a:rPr lang="en-US" sz="1600" dirty="0" err="1" smtClean="0"/>
              <a:t>vastgoed</a:t>
            </a:r>
            <a:r>
              <a:rPr lang="en-US" sz="1600" dirty="0" smtClean="0"/>
              <a:t> </a:t>
            </a:r>
            <a:r>
              <a:rPr lang="en-US" sz="1600" dirty="0" err="1" smtClean="0"/>
              <a:t>kopen</a:t>
            </a:r>
            <a:r>
              <a:rPr lang="en-US" sz="1600" dirty="0" smtClean="0"/>
              <a:t>.</a:t>
            </a:r>
          </a:p>
          <a:p>
            <a:pPr marL="536575" lvl="2" indent="-166688" eaLnBrk="1" hangingPunct="1">
              <a:buClr>
                <a:srgbClr val="336699"/>
              </a:buClr>
            </a:pPr>
            <a:r>
              <a:rPr lang="en-US" sz="1600" dirty="0" err="1" smtClean="0"/>
              <a:t>Bouwprijzen</a:t>
            </a:r>
            <a:r>
              <a:rPr lang="en-US" sz="1600" dirty="0" smtClean="0"/>
              <a:t>: </a:t>
            </a:r>
          </a:p>
          <a:p>
            <a:pPr marL="728663" lvl="3" indent="-166688" eaLnBrk="1" hangingPunct="1">
              <a:buClr>
                <a:srgbClr val="336699"/>
              </a:buClr>
            </a:pPr>
            <a:r>
              <a:rPr lang="en-US" sz="1400" dirty="0" err="1" smtClean="0"/>
              <a:t>Woningen</a:t>
            </a:r>
            <a:r>
              <a:rPr lang="en-US" sz="1400" dirty="0" smtClean="0"/>
              <a:t>: 300 €/</a:t>
            </a:r>
            <a:r>
              <a:rPr lang="en-US" sz="1400" dirty="0" smtClean="0">
                <a:ea typeface="MS Mincho" charset="-128"/>
                <a:cs typeface="Times New Roman" pitchFamily="18" charset="0"/>
              </a:rPr>
              <a:t>m² + BTW (24%)</a:t>
            </a:r>
          </a:p>
          <a:p>
            <a:pPr marL="728663" lvl="3" indent="-166688" eaLnBrk="1" hangingPunct="1">
              <a:buClr>
                <a:srgbClr val="336699"/>
              </a:buClr>
            </a:pPr>
            <a:r>
              <a:rPr lang="en-US" sz="1400" dirty="0" err="1" smtClean="0">
                <a:ea typeface="MS Mincho" charset="-128"/>
                <a:cs typeface="Times New Roman" pitchFamily="18" charset="0"/>
              </a:rPr>
              <a:t>Kleine</a:t>
            </a:r>
            <a:r>
              <a:rPr lang="en-US" sz="1400" dirty="0" smtClean="0">
                <a:ea typeface="MS Mincho" charset="-128"/>
                <a:cs typeface="Times New Roman" pitchFamily="18" charset="0"/>
              </a:rPr>
              <a:t> </a:t>
            </a:r>
            <a:r>
              <a:rPr lang="en-US" sz="1400" dirty="0" err="1" smtClean="0">
                <a:ea typeface="MS Mincho" charset="-128"/>
                <a:cs typeface="Times New Roman" pitchFamily="18" charset="0"/>
              </a:rPr>
              <a:t>appartementsgebouw</a:t>
            </a:r>
            <a:r>
              <a:rPr lang="en-US" sz="1400" dirty="0" smtClean="0">
                <a:ea typeface="MS Mincho" charset="-128"/>
                <a:cs typeface="Times New Roman" pitchFamily="18" charset="0"/>
              </a:rPr>
              <a:t>: </a:t>
            </a:r>
            <a:r>
              <a:rPr lang="en-US" sz="1400" dirty="0" err="1" smtClean="0">
                <a:ea typeface="MS Mincho" charset="-128"/>
                <a:cs typeface="Times New Roman" pitchFamily="18" charset="0"/>
              </a:rPr>
              <a:t>vanaf</a:t>
            </a:r>
            <a:r>
              <a:rPr lang="en-US" sz="1400" dirty="0" smtClean="0">
                <a:ea typeface="MS Mincho" charset="-128"/>
                <a:cs typeface="Times New Roman" pitchFamily="18" charset="0"/>
              </a:rPr>
              <a:t> 350 </a:t>
            </a:r>
            <a:r>
              <a:rPr lang="en-US" sz="1400" dirty="0" err="1" smtClean="0">
                <a:ea typeface="MS Mincho" charset="-128"/>
                <a:cs typeface="Times New Roman" pitchFamily="18" charset="0"/>
              </a:rPr>
              <a:t>Eur</a:t>
            </a:r>
            <a:r>
              <a:rPr lang="en-US" sz="1400" dirty="0" smtClean="0">
                <a:ea typeface="MS Mincho" charset="-128"/>
                <a:cs typeface="Times New Roman" pitchFamily="18" charset="0"/>
              </a:rPr>
              <a:t>/m² + BTW (24%)</a:t>
            </a:r>
          </a:p>
          <a:p>
            <a:pPr marL="728663" lvl="3" indent="-166688" eaLnBrk="1" hangingPunct="1">
              <a:buClr>
                <a:srgbClr val="336699"/>
              </a:buClr>
            </a:pPr>
            <a:r>
              <a:rPr lang="en-US" sz="1400" dirty="0" err="1" smtClean="0">
                <a:ea typeface="MS Mincho" charset="-128"/>
                <a:cs typeface="Times New Roman" pitchFamily="18" charset="0"/>
              </a:rPr>
              <a:t>Industriebouw</a:t>
            </a:r>
            <a:r>
              <a:rPr lang="en-US" sz="1400" smtClean="0">
                <a:ea typeface="MS Mincho" charset="-128"/>
                <a:cs typeface="Times New Roman" pitchFamily="18" charset="0"/>
              </a:rPr>
              <a:t>: </a:t>
            </a:r>
            <a:r>
              <a:rPr lang="en-US" sz="1400" dirty="0" err="1" smtClean="0">
                <a:ea typeface="MS Mincho" charset="-128"/>
                <a:cs typeface="Times New Roman" pitchFamily="18" charset="0"/>
              </a:rPr>
              <a:t>vanaf</a:t>
            </a:r>
            <a:r>
              <a:rPr lang="en-US" sz="1400" dirty="0" smtClean="0">
                <a:ea typeface="MS Mincho" charset="-128"/>
                <a:cs typeface="Times New Roman" pitchFamily="18" charset="0"/>
              </a:rPr>
              <a:t> 250 </a:t>
            </a:r>
            <a:r>
              <a:rPr lang="en-US" sz="1400" dirty="0" smtClean="0"/>
              <a:t>€/</a:t>
            </a:r>
            <a:r>
              <a:rPr lang="en-US" sz="1400" dirty="0" smtClean="0">
                <a:ea typeface="MS Mincho" charset="-128"/>
                <a:cs typeface="Times New Roman" pitchFamily="18" charset="0"/>
              </a:rPr>
              <a:t>m² + BTW (24%)</a:t>
            </a:r>
            <a:endParaRPr lang="en-US" sz="1400" dirty="0" smtClean="0"/>
          </a:p>
          <a:p>
            <a:pPr marL="536575" lvl="2" indent="-166688" eaLnBrk="1" hangingPunct="1">
              <a:buClr>
                <a:srgbClr val="336699"/>
              </a:buClr>
              <a:buNone/>
            </a:pPr>
            <a:endParaRPr lang="en-US" sz="1600" dirty="0" smtClean="0">
              <a:solidFill>
                <a:srgbClr val="FF0000"/>
              </a:solidFill>
            </a:endParaRPr>
          </a:p>
          <a:p>
            <a:pPr marL="536575" lvl="2" indent="-166688" eaLnBrk="1" hangingPunct="1">
              <a:buClr>
                <a:srgbClr val="336699"/>
              </a:buClr>
            </a:pPr>
            <a:endParaRPr lang="en-US" sz="1600" dirty="0" smtClean="0">
              <a:solidFill>
                <a:srgbClr val="FF0000"/>
              </a:solidFill>
            </a:endParaRPr>
          </a:p>
          <a:p>
            <a:pPr marL="536575" lvl="2" indent="-166688" eaLnBrk="1" hangingPunct="1">
              <a:buClr>
                <a:srgbClr val="336699"/>
              </a:buClr>
            </a:pPr>
            <a:endParaRPr lang="nl-BE" sz="1600" dirty="0" smtClean="0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539750" y="539750"/>
            <a:ext cx="6140450" cy="4714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lnSpc>
                <a:spcPct val="100000"/>
              </a:lnSpc>
              <a:buFontTx/>
              <a:buNone/>
            </a:pPr>
            <a:r>
              <a:rPr lang="en-US" sz="2000" dirty="0" err="1"/>
              <a:t>Waarom</a:t>
            </a:r>
            <a:r>
              <a:rPr lang="en-US" sz="2000" dirty="0"/>
              <a:t> </a:t>
            </a:r>
            <a:r>
              <a:rPr lang="en-US" sz="2000" dirty="0" err="1"/>
              <a:t>Roemenië</a:t>
            </a:r>
            <a:r>
              <a:rPr lang="en-US" sz="2000" dirty="0"/>
              <a:t>?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84163" y="1587500"/>
            <a:ext cx="8859837" cy="539750"/>
          </a:xfrm>
          <a:prstGeom prst="rect">
            <a:avLst/>
          </a:prstGeom>
          <a:solidFill>
            <a:srgbClr val="336699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 err="1" smtClean="0">
                <a:solidFill>
                  <a:schemeClr val="bg2"/>
                </a:solidFill>
              </a:rPr>
              <a:t>Praktische</a:t>
            </a:r>
            <a:r>
              <a:rPr lang="en-US" sz="2000" dirty="0" smtClean="0">
                <a:solidFill>
                  <a:schemeClr val="bg2"/>
                </a:solidFill>
              </a:rPr>
              <a:t> info</a:t>
            </a:r>
            <a:endParaRPr lang="en-US" sz="2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accent4"/>
                </a:solidFill>
              </a:rPr>
              <a:t>NIEUW PROJECT </a:t>
            </a:r>
            <a:r>
              <a:rPr lang="en-US" sz="2000" dirty="0" smtClean="0">
                <a:solidFill>
                  <a:schemeClr val="accent4"/>
                </a:solidFill>
              </a:rPr>
              <a:t>BALCESCU (ORADEA</a:t>
            </a:r>
            <a:r>
              <a:rPr lang="en-US" sz="2000" dirty="0">
                <a:solidFill>
                  <a:schemeClr val="accent4"/>
                </a:solidFill>
              </a:rPr>
              <a:t>) - CIJFERS</a:t>
            </a:r>
          </a:p>
        </p:txBody>
      </p:sp>
      <p:sp>
        <p:nvSpPr>
          <p:cNvPr id="43042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pic>
        <p:nvPicPr>
          <p:cNvPr id="7" name="Picture 6" descr="Proiect Balcescu_Page_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accent4"/>
                </a:solidFill>
              </a:rPr>
              <a:t>NIEUW PROJECT </a:t>
            </a:r>
            <a:r>
              <a:rPr lang="en-US" sz="2000" dirty="0" smtClean="0">
                <a:solidFill>
                  <a:schemeClr val="accent4"/>
                </a:solidFill>
              </a:rPr>
              <a:t>BALCESCU (ORADEA</a:t>
            </a:r>
            <a:r>
              <a:rPr lang="en-US" sz="2000" dirty="0">
                <a:solidFill>
                  <a:schemeClr val="accent4"/>
                </a:solidFill>
              </a:rPr>
              <a:t>) - CIJFERS</a:t>
            </a:r>
          </a:p>
        </p:txBody>
      </p:sp>
      <p:sp>
        <p:nvSpPr>
          <p:cNvPr id="43042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pic>
        <p:nvPicPr>
          <p:cNvPr id="6" name="Picture 5" descr="Proiect Balcescu_Page_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accent4"/>
                </a:solidFill>
              </a:rPr>
              <a:t>NIEUW PROJECT </a:t>
            </a:r>
            <a:r>
              <a:rPr lang="en-US" sz="2000" dirty="0" smtClean="0">
                <a:solidFill>
                  <a:schemeClr val="accent4"/>
                </a:solidFill>
              </a:rPr>
              <a:t>BALCESCU (ORADEA</a:t>
            </a:r>
            <a:r>
              <a:rPr lang="en-US" sz="2000" dirty="0">
                <a:solidFill>
                  <a:schemeClr val="accent4"/>
                </a:solidFill>
              </a:rPr>
              <a:t>) - CIJFERS</a:t>
            </a:r>
          </a:p>
        </p:txBody>
      </p:sp>
      <p:sp>
        <p:nvSpPr>
          <p:cNvPr id="43042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pic>
        <p:nvPicPr>
          <p:cNvPr id="6" name="Picture 5" descr="Proiect Balcescu_Page_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accent4"/>
                </a:solidFill>
              </a:rPr>
              <a:t>NIEUW PROJECT </a:t>
            </a:r>
            <a:r>
              <a:rPr lang="en-US" sz="2000" dirty="0" smtClean="0">
                <a:solidFill>
                  <a:schemeClr val="accent4"/>
                </a:solidFill>
              </a:rPr>
              <a:t>BALCESCU (ORADEA</a:t>
            </a:r>
            <a:r>
              <a:rPr lang="en-US" sz="2000" dirty="0">
                <a:solidFill>
                  <a:schemeClr val="accent4"/>
                </a:solidFill>
              </a:rPr>
              <a:t>) - CIJFERS</a:t>
            </a:r>
          </a:p>
        </p:txBody>
      </p:sp>
      <p:sp>
        <p:nvSpPr>
          <p:cNvPr id="43042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pic>
        <p:nvPicPr>
          <p:cNvPr id="6" name="Picture 5" descr="Proiect Balcescu_Page_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accent4"/>
                </a:solidFill>
              </a:rPr>
              <a:t>NIEUW PROJECT </a:t>
            </a:r>
            <a:r>
              <a:rPr lang="en-US" sz="2000" dirty="0" smtClean="0">
                <a:solidFill>
                  <a:schemeClr val="accent4"/>
                </a:solidFill>
              </a:rPr>
              <a:t>BALCESCU (ORADEA</a:t>
            </a:r>
            <a:r>
              <a:rPr lang="en-US" sz="2000" dirty="0">
                <a:solidFill>
                  <a:schemeClr val="accent4"/>
                </a:solidFill>
              </a:rPr>
              <a:t>) - CIJFERS</a:t>
            </a:r>
          </a:p>
        </p:txBody>
      </p:sp>
      <p:sp>
        <p:nvSpPr>
          <p:cNvPr id="43042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pic>
        <p:nvPicPr>
          <p:cNvPr id="6" name="Picture 5" descr="Proiect Balcescu_Page_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083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accent4"/>
                </a:solidFill>
              </a:rPr>
              <a:t>NIEUW PROJECT </a:t>
            </a:r>
            <a:r>
              <a:rPr lang="en-US" sz="2000" dirty="0" smtClean="0">
                <a:solidFill>
                  <a:schemeClr val="accent4"/>
                </a:solidFill>
              </a:rPr>
              <a:t>BALCESCU (ORADEA</a:t>
            </a:r>
            <a:r>
              <a:rPr lang="en-US" sz="2000" dirty="0">
                <a:solidFill>
                  <a:schemeClr val="accent4"/>
                </a:solidFill>
              </a:rPr>
              <a:t>) - CIJFERS</a:t>
            </a:r>
          </a:p>
        </p:txBody>
      </p:sp>
      <p:sp>
        <p:nvSpPr>
          <p:cNvPr id="43042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pic>
        <p:nvPicPr>
          <p:cNvPr id="6" name="Picture 5" descr="Proiect Balcescu_Page_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210674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accent4"/>
                </a:solidFill>
              </a:rPr>
              <a:t>NIEUW PROJECT </a:t>
            </a:r>
            <a:r>
              <a:rPr lang="en-US" sz="2000" dirty="0" smtClean="0">
                <a:solidFill>
                  <a:schemeClr val="accent4"/>
                </a:solidFill>
              </a:rPr>
              <a:t>BALCESCU (ORADEA</a:t>
            </a:r>
            <a:r>
              <a:rPr lang="en-US" sz="2000" dirty="0">
                <a:solidFill>
                  <a:schemeClr val="accent4"/>
                </a:solidFill>
              </a:rPr>
              <a:t>) - CIJFERS</a:t>
            </a:r>
          </a:p>
        </p:txBody>
      </p:sp>
      <p:sp>
        <p:nvSpPr>
          <p:cNvPr id="43042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pic>
        <p:nvPicPr>
          <p:cNvPr id="6" name="Picture 5" descr="Proiect Balcescu_Page_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accent4"/>
                </a:solidFill>
              </a:rPr>
              <a:t>NIEUW PROJECT </a:t>
            </a:r>
            <a:r>
              <a:rPr lang="en-US" sz="2000" dirty="0" smtClean="0">
                <a:solidFill>
                  <a:schemeClr val="accent4"/>
                </a:solidFill>
              </a:rPr>
              <a:t>BALCESCU (ORADEA</a:t>
            </a:r>
            <a:r>
              <a:rPr lang="en-US" sz="2000" dirty="0">
                <a:solidFill>
                  <a:schemeClr val="accent4"/>
                </a:solidFill>
              </a:rPr>
              <a:t>) - CIJFERS</a:t>
            </a:r>
          </a:p>
        </p:txBody>
      </p:sp>
      <p:sp>
        <p:nvSpPr>
          <p:cNvPr id="43042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pic>
        <p:nvPicPr>
          <p:cNvPr id="6" name="Picture 5" descr="Proiect Balcescu_Page_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1850170"/>
            <a:ext cx="8774112" cy="437441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350838" y="1310420"/>
            <a:ext cx="8859837" cy="539750"/>
          </a:xfrm>
          <a:prstGeom prst="rect">
            <a:avLst/>
          </a:prstGeom>
          <a:solidFill>
            <a:srgbClr val="B3BA8A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 smtClean="0"/>
              <a:t>Te </a:t>
            </a:r>
            <a:r>
              <a:rPr lang="en-US" sz="2000" dirty="0" err="1" smtClean="0"/>
              <a:t>verkalen</a:t>
            </a:r>
            <a:r>
              <a:rPr lang="en-US" sz="2000" dirty="0" smtClean="0"/>
              <a:t> </a:t>
            </a:r>
            <a:r>
              <a:rPr lang="en-US" sz="2000" dirty="0" err="1" smtClean="0"/>
              <a:t>bouwgrond</a:t>
            </a:r>
            <a:r>
              <a:rPr lang="en-US" sz="2000" dirty="0" smtClean="0"/>
              <a:t> in ORADEA </a:t>
            </a:r>
            <a:r>
              <a:rPr lang="en-US" sz="2000" dirty="0"/>
              <a:t>- CIJFERS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85930" y="1905157"/>
          <a:ext cx="8310563" cy="4273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643"/>
                <a:gridCol w="5453920"/>
              </a:tblGrid>
              <a:tr h="378759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Bruto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jaarlijkse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cumulatieve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rendement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*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FFFF00"/>
                    </a:solidFill>
                  </a:tcPr>
                </a:tc>
              </a:tr>
              <a:tr h="327680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/>
                        <a:t>Eingendomtype</a:t>
                      </a:r>
                      <a:endParaRPr lang="en-US" sz="1400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/>
                        <a:t>Bouwgrond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ter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verkaveling</a:t>
                      </a:r>
                      <a:r>
                        <a:rPr lang="en-US" sz="1400" dirty="0" smtClean="0"/>
                        <a:t> 30.000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m² (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netto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 24</a:t>
                      </a:r>
                      <a:r>
                        <a:rPr lang="en-US" sz="1400" dirty="0" smtClean="0"/>
                        <a:t>.825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m²)</a:t>
                      </a:r>
                      <a:endParaRPr lang="en-US" sz="1400" dirty="0"/>
                    </a:p>
                  </a:txBody>
                  <a:tcPr marL="91442" marR="91442"/>
                </a:tc>
              </a:tr>
              <a:tr h="745557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/>
                        <a:t>Waarde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investering</a:t>
                      </a:r>
                      <a:endParaRPr lang="en-US" sz="1400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325.800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€ (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</a:rPr>
                        <a:t>kosten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</a:rPr>
                        <a:t>inbegrepen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: consultancy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Rores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aankoop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verkaveling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: architect,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landmeter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kadaster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notaris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elektriciteit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water,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kiezelweg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400" dirty="0"/>
                    </a:p>
                  </a:txBody>
                  <a:tcPr marL="91442" marR="91442"/>
                </a:tc>
              </a:tr>
              <a:tr h="378759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Horizon</a:t>
                      </a:r>
                      <a:endParaRPr lang="en-US" sz="1400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10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jaar</a:t>
                      </a:r>
                      <a:endParaRPr lang="en-US" sz="1400" dirty="0"/>
                    </a:p>
                  </a:txBody>
                  <a:tcPr marL="91442" marR="91442"/>
                </a:tc>
              </a:tr>
              <a:tr h="621346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Bruto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verkoopprijs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 </a:t>
                      </a:r>
                      <a:endParaRPr lang="en-US" sz="1400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671.484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€</a:t>
                      </a:r>
                      <a:endParaRPr lang="en-US" sz="1400" dirty="0"/>
                    </a:p>
                  </a:txBody>
                  <a:tcPr marL="91442" marR="91442"/>
                </a:tc>
              </a:tr>
              <a:tr h="571756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Totale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kosten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Beheer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 en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commissie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Rores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,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onroerendgoedbelastingen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/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taks</a:t>
                      </a:r>
                      <a:endParaRPr lang="en-US" sz="1400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>
                        <a:solidFill>
                          <a:schemeClr val="tx1"/>
                        </a:solidFill>
                        <a:ea typeface="MS Mincho" charset="-128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a typeface="MS Mincho" charset="-128"/>
                          <a:cs typeface="Times New Roman" pitchFamily="18" charset="0"/>
                        </a:rPr>
                        <a:t>81.319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€ </a:t>
                      </a:r>
                    </a:p>
                  </a:txBody>
                  <a:tcPr marL="91442" marR="91442">
                    <a:solidFill>
                      <a:srgbClr val="17B955"/>
                    </a:solidFill>
                  </a:tcPr>
                </a:tc>
              </a:tr>
              <a:tr h="378759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Netto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winst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 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264.365 </a:t>
                      </a:r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€</a:t>
                      </a:r>
                      <a:endParaRPr lang="en-US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17B955"/>
                    </a:solidFill>
                  </a:tcPr>
                </a:tc>
              </a:tr>
              <a:tr h="571756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Netto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jaarlijkse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cumulatieve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rendement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6,12% </a:t>
                      </a:r>
                      <a:endParaRPr lang="en-US" sz="1400" b="1" i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17B955"/>
                    </a:solidFill>
                  </a:tcPr>
                </a:tc>
              </a:tr>
            </a:tbl>
          </a:graphicData>
        </a:graphic>
      </p:graphicFrame>
      <p:sp>
        <p:nvSpPr>
          <p:cNvPr id="31778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sp>
        <p:nvSpPr>
          <p:cNvPr id="8" name="Afgeronde rechthoek 7"/>
          <p:cNvSpPr/>
          <p:nvPr/>
        </p:nvSpPr>
        <p:spPr bwMode="auto">
          <a:xfrm>
            <a:off x="4861790" y="4278738"/>
            <a:ext cx="2634673" cy="216000"/>
          </a:xfrm>
          <a:prstGeom prst="roundRect">
            <a:avLst/>
          </a:prstGeom>
          <a:solidFill>
            <a:srgbClr val="17B95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r>
              <a:rPr kumimoji="0" lang="nl-BE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Aankoop via 3 vennootschappen</a:t>
            </a:r>
          </a:p>
        </p:txBody>
      </p:sp>
      <p:sp>
        <p:nvSpPr>
          <p:cNvPr id="9" name="Rectangle 8"/>
          <p:cNvSpPr/>
          <p:nvPr/>
        </p:nvSpPr>
        <p:spPr>
          <a:xfrm>
            <a:off x="5310906" y="2046736"/>
            <a:ext cx="144215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MS Mincho" charset="-128"/>
                <a:cs typeface="Times New Roman" pitchFamily="18" charset="0"/>
              </a:rPr>
              <a:t>7,5%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accent4"/>
                </a:solidFill>
              </a:rPr>
              <a:t>NIEUW PROJECT CETARIU (ORADEA) - CIJFERS</a:t>
            </a:r>
          </a:p>
        </p:txBody>
      </p:sp>
      <p:sp>
        <p:nvSpPr>
          <p:cNvPr id="43042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pic>
        <p:nvPicPr>
          <p:cNvPr id="7" name="Picture 6" descr="1 Proiect Izvorului 30.000 mp_Page_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287338" y="1590675"/>
            <a:ext cx="8856662" cy="468153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nl-BE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4163" y="2127250"/>
            <a:ext cx="8859837" cy="4335463"/>
          </a:xfrm>
          <a:noFill/>
        </p:spPr>
        <p:txBody>
          <a:bodyPr/>
          <a:lstStyle/>
          <a:p>
            <a:pPr lvl="1" eaLnBrk="1" hangingPunct="1">
              <a:buClr>
                <a:schemeClr val="folHlink"/>
              </a:buClr>
            </a:pPr>
            <a:endParaRPr lang="nl-BE" sz="1600" dirty="0" smtClean="0"/>
          </a:p>
          <a:p>
            <a:pPr marL="536575" lvl="2" indent="-166688" eaLnBrk="1" hangingPunct="1">
              <a:buClr>
                <a:srgbClr val="336699"/>
              </a:buClr>
            </a:pPr>
            <a:endParaRPr lang="nl-BE" sz="1600" dirty="0" smtClean="0"/>
          </a:p>
          <a:p>
            <a:pPr marL="536575" lvl="2" indent="-166688" eaLnBrk="1" hangingPunct="1">
              <a:buClr>
                <a:srgbClr val="336699"/>
              </a:buClr>
            </a:pPr>
            <a:r>
              <a:rPr lang="nl-BE" sz="1600" dirty="0" smtClean="0"/>
              <a:t>Ontwikkeling </a:t>
            </a:r>
            <a:r>
              <a:rPr lang="nl-BE" sz="1600" dirty="0" smtClean="0"/>
              <a:t>Oradea: 75 miljoen </a:t>
            </a:r>
            <a:r>
              <a:rPr lang="en-US" sz="1600" dirty="0" smtClean="0"/>
              <a:t>€ </a:t>
            </a:r>
            <a:r>
              <a:rPr lang="en-US" sz="1600" dirty="0" err="1" smtClean="0"/>
              <a:t>voor</a:t>
            </a:r>
            <a:r>
              <a:rPr lang="en-US" sz="1600" dirty="0" smtClean="0"/>
              <a:t> de </a:t>
            </a:r>
            <a:r>
              <a:rPr lang="en-US" sz="1600" dirty="0" err="1" smtClean="0"/>
              <a:t>grote</a:t>
            </a:r>
            <a:r>
              <a:rPr lang="en-US" sz="1600" dirty="0" smtClean="0"/>
              <a:t> ring </a:t>
            </a:r>
            <a:r>
              <a:rPr lang="en-US" sz="1600" dirty="0" err="1" smtClean="0"/>
              <a:t>rond</a:t>
            </a:r>
            <a:r>
              <a:rPr lang="en-US" sz="1600" dirty="0" smtClean="0"/>
              <a:t> Oradea</a:t>
            </a:r>
            <a:endParaRPr lang="nl-BE" sz="1600" dirty="0" smtClean="0"/>
          </a:p>
          <a:p>
            <a:pPr marL="536575" lvl="2" indent="-166688" eaLnBrk="1" hangingPunct="1">
              <a:buClr>
                <a:srgbClr val="336699"/>
              </a:buClr>
            </a:pPr>
            <a:r>
              <a:rPr lang="nl-BE" sz="1600" dirty="0" smtClean="0"/>
              <a:t>Luchthaven Oradea zal internationaal worden: 74 miljoen </a:t>
            </a:r>
            <a:r>
              <a:rPr lang="en-US" sz="1600" dirty="0" smtClean="0"/>
              <a:t>€</a:t>
            </a:r>
          </a:p>
          <a:p>
            <a:pPr marL="536575" lvl="2" indent="-166688" eaLnBrk="1" hangingPunct="1">
              <a:buClr>
                <a:srgbClr val="336699"/>
              </a:buClr>
            </a:pPr>
            <a:r>
              <a:rPr lang="en-US" sz="1600" dirty="0" err="1" smtClean="0"/>
              <a:t>Industrieparken</a:t>
            </a:r>
            <a:r>
              <a:rPr lang="en-US" sz="1600" dirty="0" smtClean="0"/>
              <a:t> Oradea: 250 hectare </a:t>
            </a:r>
            <a:r>
              <a:rPr lang="en-US" sz="1600" dirty="0" err="1" smtClean="0"/>
              <a:t>waarvan</a:t>
            </a:r>
            <a:r>
              <a:rPr lang="en-US" sz="1600" dirty="0" smtClean="0"/>
              <a:t> 80% </a:t>
            </a:r>
            <a:r>
              <a:rPr lang="en-US" sz="1600" dirty="0" err="1" smtClean="0"/>
              <a:t>bezet</a:t>
            </a:r>
            <a:r>
              <a:rPr lang="en-US" sz="1600" dirty="0" smtClean="0"/>
              <a:t> op 6 </a:t>
            </a:r>
            <a:r>
              <a:rPr lang="en-US" sz="1600" dirty="0" err="1" smtClean="0"/>
              <a:t>jaar</a:t>
            </a:r>
            <a:r>
              <a:rPr lang="en-US" sz="1600" dirty="0" smtClean="0"/>
              <a:t> </a:t>
            </a:r>
            <a:r>
              <a:rPr lang="en-US" sz="1600" dirty="0" err="1" smtClean="0"/>
              <a:t>tijd</a:t>
            </a:r>
            <a:endParaRPr lang="en-US" sz="1600" dirty="0" smtClean="0"/>
          </a:p>
          <a:p>
            <a:pPr marL="536575" lvl="2" indent="-166688" eaLnBrk="1" hangingPunct="1">
              <a:buClr>
                <a:srgbClr val="336699"/>
              </a:buClr>
            </a:pPr>
            <a:r>
              <a:rPr lang="en-US" sz="1600" dirty="0" err="1" smtClean="0"/>
              <a:t>Nieuwe</a:t>
            </a:r>
            <a:r>
              <a:rPr lang="en-US" sz="1600" dirty="0" smtClean="0"/>
              <a:t> </a:t>
            </a:r>
            <a:r>
              <a:rPr lang="en-US" sz="1600" dirty="0" err="1" smtClean="0"/>
              <a:t>industriepark</a:t>
            </a:r>
            <a:r>
              <a:rPr lang="en-US" sz="1600" dirty="0" smtClean="0"/>
              <a:t> Oradea: 186 hectare</a:t>
            </a:r>
          </a:p>
          <a:p>
            <a:pPr marL="536575" lvl="2" indent="-166688" eaLnBrk="1" hangingPunct="1">
              <a:buClr>
                <a:srgbClr val="336699"/>
              </a:buClr>
            </a:pPr>
            <a:r>
              <a:rPr lang="en-US" sz="1600" dirty="0" err="1" smtClean="0"/>
              <a:t>Nieuwe</a:t>
            </a:r>
            <a:r>
              <a:rPr lang="en-US" sz="1600" dirty="0" smtClean="0"/>
              <a:t> </a:t>
            </a:r>
            <a:r>
              <a:rPr lang="en-US" sz="1600" dirty="0" err="1" smtClean="0"/>
              <a:t>industrieparken</a:t>
            </a:r>
            <a:r>
              <a:rPr lang="en-US" sz="1600" dirty="0" smtClean="0"/>
              <a:t> in: </a:t>
            </a:r>
            <a:r>
              <a:rPr lang="en-US" sz="1600" dirty="0" err="1" smtClean="0"/>
              <a:t>Tileagd</a:t>
            </a:r>
            <a:r>
              <a:rPr lang="en-US" sz="1600" dirty="0" smtClean="0"/>
              <a:t>, </a:t>
            </a:r>
            <a:r>
              <a:rPr lang="en-US" sz="1600" dirty="0" err="1" smtClean="0"/>
              <a:t>Beius</a:t>
            </a:r>
            <a:r>
              <a:rPr lang="en-US" sz="1600" dirty="0" smtClean="0"/>
              <a:t>, </a:t>
            </a:r>
            <a:r>
              <a:rPr lang="en-US" sz="1600" dirty="0" err="1" smtClean="0"/>
              <a:t>Marghita</a:t>
            </a:r>
            <a:r>
              <a:rPr lang="en-US" sz="1600" dirty="0" smtClean="0"/>
              <a:t>, </a:t>
            </a:r>
            <a:r>
              <a:rPr lang="en-US" sz="1600" dirty="0" err="1" smtClean="0"/>
              <a:t>Sacuieni</a:t>
            </a:r>
            <a:r>
              <a:rPr lang="en-US" sz="1600" dirty="0" smtClean="0"/>
              <a:t> 80 </a:t>
            </a:r>
            <a:r>
              <a:rPr lang="en-US" sz="1600" dirty="0" err="1" smtClean="0"/>
              <a:t>miljoen</a:t>
            </a:r>
            <a:r>
              <a:rPr lang="en-US" sz="1600" dirty="0" smtClean="0"/>
              <a:t> €</a:t>
            </a:r>
          </a:p>
          <a:p>
            <a:pPr marL="536575" lvl="2" indent="-166688" eaLnBrk="1" hangingPunct="1">
              <a:buClr>
                <a:srgbClr val="336699"/>
              </a:buClr>
            </a:pPr>
            <a:r>
              <a:rPr lang="en-US" sz="1600" dirty="0" err="1" smtClean="0"/>
              <a:t>Infrastructuur</a:t>
            </a:r>
            <a:r>
              <a:rPr lang="en-US" sz="1600" dirty="0" smtClean="0"/>
              <a:t> </a:t>
            </a:r>
            <a:r>
              <a:rPr lang="en-US" sz="1600" dirty="0" err="1" smtClean="0"/>
              <a:t>uitbreiden</a:t>
            </a:r>
            <a:r>
              <a:rPr lang="en-US" sz="1600" dirty="0" smtClean="0"/>
              <a:t>: water en </a:t>
            </a:r>
            <a:r>
              <a:rPr lang="en-US" sz="1600" dirty="0" err="1" smtClean="0"/>
              <a:t>riolering</a:t>
            </a:r>
            <a:r>
              <a:rPr lang="en-US" sz="1600" dirty="0" smtClean="0"/>
              <a:t> (</a:t>
            </a:r>
            <a:r>
              <a:rPr lang="en-US" sz="1600" dirty="0" err="1" smtClean="0"/>
              <a:t>bv</a:t>
            </a:r>
            <a:r>
              <a:rPr lang="en-US" sz="1600" dirty="0" smtClean="0"/>
              <a:t>. Oradea, 84 </a:t>
            </a:r>
            <a:r>
              <a:rPr lang="en-US" sz="1600" dirty="0" err="1" smtClean="0"/>
              <a:t>miljoen</a:t>
            </a:r>
            <a:r>
              <a:rPr lang="en-US" sz="1600" dirty="0" smtClean="0"/>
              <a:t> €), gas, </a:t>
            </a:r>
            <a:r>
              <a:rPr lang="en-US" sz="1600" dirty="0" err="1" smtClean="0"/>
              <a:t>electriciteit</a:t>
            </a:r>
            <a:r>
              <a:rPr lang="en-US" sz="1600" dirty="0" smtClean="0"/>
              <a:t>, </a:t>
            </a:r>
            <a:r>
              <a:rPr lang="en-US" sz="1600" dirty="0" err="1" smtClean="0"/>
              <a:t>wegen</a:t>
            </a:r>
            <a:endParaRPr lang="en-US" sz="1600" dirty="0" smtClean="0"/>
          </a:p>
          <a:p>
            <a:pPr marL="536575" lvl="2" indent="-166688" eaLnBrk="1" hangingPunct="1">
              <a:buClr>
                <a:srgbClr val="336699"/>
              </a:buClr>
            </a:pPr>
            <a:endParaRPr lang="nl-BE" sz="1600" dirty="0" smtClean="0"/>
          </a:p>
          <a:p>
            <a:pPr marL="536575" lvl="2" indent="-166688" eaLnBrk="1" hangingPunct="1">
              <a:buClr>
                <a:srgbClr val="336699"/>
              </a:buClr>
            </a:pPr>
            <a:r>
              <a:rPr lang="nl-BE" sz="1600" dirty="0" smtClean="0"/>
              <a:t>Lening: 7%-8%/JAAR in </a:t>
            </a:r>
            <a:r>
              <a:rPr lang="en-US" sz="1600" dirty="0" smtClean="0"/>
              <a:t>€</a:t>
            </a:r>
            <a:r>
              <a:rPr lang="nl-BE" sz="1600" dirty="0" smtClean="0"/>
              <a:t> of RON</a:t>
            </a:r>
          </a:p>
          <a:p>
            <a:pPr marL="536575" lvl="2" indent="-166688" eaLnBrk="1" hangingPunct="1">
              <a:buClr>
                <a:srgbClr val="336699"/>
              </a:buClr>
            </a:pPr>
            <a:r>
              <a:rPr lang="nl-BE" sz="1600" dirty="0" smtClean="0"/>
              <a:t>Intrest de bank: 2%/JAAR in </a:t>
            </a:r>
            <a:r>
              <a:rPr lang="en-US" sz="1600" dirty="0" smtClean="0"/>
              <a:t>€ en 3,5%/JAAR in RON</a:t>
            </a:r>
          </a:p>
          <a:p>
            <a:pPr marL="536575" lvl="2" indent="-166688" eaLnBrk="1" hangingPunct="1">
              <a:buClr>
                <a:srgbClr val="336699"/>
              </a:buClr>
            </a:pPr>
            <a:endParaRPr lang="en-US" sz="1600" dirty="0" smtClean="0"/>
          </a:p>
          <a:p>
            <a:pPr marL="536575" lvl="2" indent="-166688" eaLnBrk="1" hangingPunct="1">
              <a:buClr>
                <a:srgbClr val="336699"/>
              </a:buClr>
            </a:pPr>
            <a:r>
              <a:rPr lang="en-US" sz="1600" dirty="0" err="1" smtClean="0"/>
              <a:t>Voorbeelden</a:t>
            </a:r>
            <a:r>
              <a:rPr lang="en-US" sz="1600" dirty="0" smtClean="0"/>
              <a:t> van EU subsidies</a:t>
            </a:r>
          </a:p>
          <a:p>
            <a:pPr marL="536575" lvl="2" indent="-166688" eaLnBrk="1" hangingPunct="1">
              <a:buClr>
                <a:srgbClr val="336699"/>
              </a:buClr>
            </a:pPr>
            <a:endParaRPr lang="en-US" sz="1600" dirty="0" smtClean="0">
              <a:solidFill>
                <a:srgbClr val="FF0000"/>
              </a:solidFill>
            </a:endParaRPr>
          </a:p>
          <a:p>
            <a:pPr marL="536575" lvl="2" indent="-166688" eaLnBrk="1" hangingPunct="1">
              <a:buClr>
                <a:srgbClr val="336699"/>
              </a:buClr>
            </a:pPr>
            <a:endParaRPr lang="en-US" sz="1600" dirty="0" smtClean="0">
              <a:solidFill>
                <a:srgbClr val="FF0000"/>
              </a:solidFill>
            </a:endParaRPr>
          </a:p>
          <a:p>
            <a:pPr marL="536575" lvl="2" indent="-166688" eaLnBrk="1" hangingPunct="1">
              <a:buClr>
                <a:srgbClr val="336699"/>
              </a:buClr>
            </a:pPr>
            <a:endParaRPr lang="nl-BE" sz="1600" dirty="0" smtClean="0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539750" y="539750"/>
            <a:ext cx="6140450" cy="4714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lnSpc>
                <a:spcPct val="100000"/>
              </a:lnSpc>
              <a:buFontTx/>
              <a:buNone/>
            </a:pPr>
            <a:r>
              <a:rPr lang="en-US" sz="2000" dirty="0" err="1"/>
              <a:t>Waarom</a:t>
            </a:r>
            <a:r>
              <a:rPr lang="en-US" sz="2000" dirty="0"/>
              <a:t> </a:t>
            </a:r>
            <a:r>
              <a:rPr lang="en-US" sz="2000" dirty="0" err="1"/>
              <a:t>Roemenië</a:t>
            </a:r>
            <a:r>
              <a:rPr lang="en-US" sz="2000" dirty="0"/>
              <a:t>?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84163" y="1587500"/>
            <a:ext cx="8859837" cy="539750"/>
          </a:xfrm>
          <a:prstGeom prst="rect">
            <a:avLst/>
          </a:prstGeom>
          <a:solidFill>
            <a:srgbClr val="336699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 err="1" smtClean="0">
                <a:solidFill>
                  <a:schemeClr val="bg2"/>
                </a:solidFill>
              </a:rPr>
              <a:t>Praktische</a:t>
            </a:r>
            <a:r>
              <a:rPr lang="en-US" sz="2000" dirty="0" smtClean="0">
                <a:solidFill>
                  <a:schemeClr val="bg2"/>
                </a:solidFill>
              </a:rPr>
              <a:t> info</a:t>
            </a:r>
            <a:endParaRPr lang="en-US" sz="2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accent4"/>
                </a:solidFill>
              </a:rPr>
              <a:t>NIEUW PROJECT CETARIU (ORADEA) - CIJFERS</a:t>
            </a:r>
          </a:p>
        </p:txBody>
      </p:sp>
      <p:sp>
        <p:nvSpPr>
          <p:cNvPr id="43042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pic>
        <p:nvPicPr>
          <p:cNvPr id="6" name="Picture 5" descr="3 Proiect Izvorului 30.000 mp_Page_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accent4"/>
                </a:solidFill>
              </a:rPr>
              <a:t>NIEUW PROJECT CETARIU (ORADEA) - CIJFERS</a:t>
            </a:r>
          </a:p>
        </p:txBody>
      </p:sp>
      <p:sp>
        <p:nvSpPr>
          <p:cNvPr id="43042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pic>
        <p:nvPicPr>
          <p:cNvPr id="6" name="Picture 5" descr="4 Proiect Izvorului 30.000 mp_Page_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accent4"/>
                </a:solidFill>
              </a:rPr>
              <a:t>NIEUW PROJECT CETARIU (ORADEA) - CIJFERS</a:t>
            </a:r>
          </a:p>
        </p:txBody>
      </p:sp>
      <p:sp>
        <p:nvSpPr>
          <p:cNvPr id="43042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pic>
        <p:nvPicPr>
          <p:cNvPr id="7" name="Picture 6" descr="Draft verkavelingsplan 30 000 meter_o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accent4"/>
                </a:solidFill>
              </a:rPr>
              <a:t>NIEUW PROJECT CETARIU (ORADEA) - CIJFERS</a:t>
            </a:r>
          </a:p>
        </p:txBody>
      </p:sp>
      <p:sp>
        <p:nvSpPr>
          <p:cNvPr id="43042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pic>
        <p:nvPicPr>
          <p:cNvPr id="6" name="Picture 5" descr="5 Proiect Izvorului 30.000 mp_Page_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accent4"/>
                </a:solidFill>
              </a:rPr>
              <a:t>NIEUW PROJECT CETARIU (ORADEA) - CIJFERS</a:t>
            </a:r>
          </a:p>
        </p:txBody>
      </p:sp>
      <p:sp>
        <p:nvSpPr>
          <p:cNvPr id="43042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pic>
        <p:nvPicPr>
          <p:cNvPr id="6" name="Picture 5" descr="6 Proiect Izvorului 30.000 mp_Page_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accent4"/>
                </a:solidFill>
              </a:rPr>
              <a:t>NIEUW PROJECT CETARIU (ORADEA) - CIJFERS</a:t>
            </a:r>
          </a:p>
        </p:txBody>
      </p:sp>
      <p:sp>
        <p:nvSpPr>
          <p:cNvPr id="43042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pic>
        <p:nvPicPr>
          <p:cNvPr id="6" name="Picture 5" descr="7 Proiect Izvorului 30.000 mp_Page_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accent4"/>
                </a:solidFill>
              </a:rPr>
              <a:t>NIEUW PROJECT CETARIU (ORADEA) - CIJFERS</a:t>
            </a:r>
          </a:p>
        </p:txBody>
      </p:sp>
      <p:sp>
        <p:nvSpPr>
          <p:cNvPr id="43042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pic>
        <p:nvPicPr>
          <p:cNvPr id="6" name="Picture 5" descr="8 Proiect Izvorului 30.000 mp_Page_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accent4"/>
                </a:solidFill>
              </a:rPr>
              <a:t>NIEUW PROJECT CETARIU (ORADEA) - CIJFERS</a:t>
            </a:r>
          </a:p>
        </p:txBody>
      </p:sp>
      <p:sp>
        <p:nvSpPr>
          <p:cNvPr id="43042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pic>
        <p:nvPicPr>
          <p:cNvPr id="7" name="Picture 6" descr="9 Proiect Izvorului 30.000 mp_Page_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1850170"/>
            <a:ext cx="8774112" cy="437441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350838" y="1310420"/>
            <a:ext cx="8859837" cy="539750"/>
          </a:xfrm>
          <a:prstGeom prst="rect">
            <a:avLst/>
          </a:prstGeom>
          <a:solidFill>
            <a:srgbClr val="B3BA8A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 smtClean="0"/>
              <a:t>Te </a:t>
            </a:r>
            <a:r>
              <a:rPr lang="en-US" sz="2000" dirty="0" err="1" smtClean="0"/>
              <a:t>verkalen</a:t>
            </a:r>
            <a:r>
              <a:rPr lang="en-US" sz="2000" dirty="0" smtClean="0"/>
              <a:t> </a:t>
            </a:r>
            <a:r>
              <a:rPr lang="en-US" sz="2000" dirty="0" err="1" smtClean="0"/>
              <a:t>bouwgrond</a:t>
            </a:r>
            <a:r>
              <a:rPr lang="en-US" sz="2000" dirty="0" smtClean="0"/>
              <a:t> CETARIU (ORADEA) </a:t>
            </a:r>
            <a:r>
              <a:rPr lang="en-US" sz="2000" dirty="0"/>
              <a:t>- CIJFERS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76694" y="1905157"/>
          <a:ext cx="8310563" cy="4273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643"/>
                <a:gridCol w="2726960"/>
                <a:gridCol w="2726960"/>
              </a:tblGrid>
              <a:tr h="378759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Bruto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jaarlijkse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cumulatieve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rendement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*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 marL="91442" marR="91442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  <a:tr h="327680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/>
                        <a:t>Eingendomtype</a:t>
                      </a:r>
                      <a:endParaRPr lang="en-US" sz="1400" dirty="0"/>
                    </a:p>
                  </a:txBody>
                  <a:tcPr marL="91442" marR="91442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400" dirty="0" err="1" smtClean="0"/>
                        <a:t>Bouwgrond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ter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verkaveling</a:t>
                      </a:r>
                      <a:r>
                        <a:rPr lang="en-US" sz="1400" dirty="0" smtClean="0"/>
                        <a:t> 11.632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m² (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netto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 10</a:t>
                      </a:r>
                      <a:r>
                        <a:rPr lang="en-US" sz="1400" dirty="0" smtClean="0"/>
                        <a:t>.041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m²)</a:t>
                      </a:r>
                      <a:endParaRPr lang="en-US" sz="1400" dirty="0"/>
                    </a:p>
                  </a:txBody>
                  <a:tcPr marL="91442" marR="91442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  <a:tr h="745557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/>
                        <a:t>Waarde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investering</a:t>
                      </a:r>
                      <a:endParaRPr lang="en-US" sz="1400" dirty="0"/>
                    </a:p>
                  </a:txBody>
                  <a:tcPr marL="91442" marR="91442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113.750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€ (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</a:rPr>
                        <a:t>kosten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</a:rPr>
                        <a:t>inbegrepen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: consultancy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Rores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aankoop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verkaveling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: architect,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landmeter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kadaster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notaris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elektriciteit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water,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kiezelweg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400" dirty="0"/>
                    </a:p>
                  </a:txBody>
                  <a:tcPr marL="91442" marR="91442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  <a:tr h="378759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Horizon</a:t>
                      </a:r>
                      <a:endParaRPr lang="en-US" sz="1400" dirty="0"/>
                    </a:p>
                  </a:txBody>
                  <a:tcPr marL="91442" marR="91442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10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jaar</a:t>
                      </a:r>
                      <a:endParaRPr lang="en-US" sz="1400" dirty="0"/>
                    </a:p>
                  </a:txBody>
                  <a:tcPr marL="91442" marR="91442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  <a:tr h="621346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Bruto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verkoopprijs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 </a:t>
                      </a:r>
                      <a:endParaRPr lang="en-US" sz="1400" dirty="0"/>
                    </a:p>
                  </a:txBody>
                  <a:tcPr marL="91442" marR="91442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223.763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€</a:t>
                      </a:r>
                      <a:endParaRPr lang="en-US" sz="1400" dirty="0"/>
                    </a:p>
                  </a:txBody>
                  <a:tcPr marL="91442" marR="91442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  <a:tr h="571756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Totale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kosten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Beheer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 en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commissie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Rores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,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onroerendgoedbelastingen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/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taks</a:t>
                      </a:r>
                      <a:endParaRPr lang="en-US" sz="1400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a typeface="MS Mincho" charset="-128"/>
                          <a:cs typeface="Times New Roman" pitchFamily="18" charset="0"/>
                        </a:rPr>
                        <a:t>28.201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€ </a:t>
                      </a:r>
                    </a:p>
                  </a:txBody>
                  <a:tcPr marL="91442" marR="91442">
                    <a:solidFill>
                      <a:srgbClr val="17B9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a typeface="MS Mincho" charset="-128"/>
                          <a:cs typeface="Times New Roman" pitchFamily="18" charset="0"/>
                        </a:rPr>
                        <a:t>18.463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€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00B0F0"/>
                    </a:solidFill>
                  </a:tcPr>
                </a:tc>
              </a:tr>
              <a:tr h="378759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Netto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winst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 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81.812 </a:t>
                      </a:r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€</a:t>
                      </a:r>
                      <a:endParaRPr lang="en-US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17B9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91.550 </a:t>
                      </a:r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€</a:t>
                      </a:r>
                      <a:endParaRPr lang="en-US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00B0F0"/>
                    </a:solidFill>
                  </a:tcPr>
                </a:tc>
              </a:tr>
              <a:tr h="571756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Netto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jaarlijkse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cumulatieve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rendement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5,56% </a:t>
                      </a:r>
                      <a:endParaRPr lang="en-US" sz="1400" b="1" i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17B9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6,08% </a:t>
                      </a:r>
                      <a:endParaRPr lang="en-US" sz="1400" b="1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31778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sp>
        <p:nvSpPr>
          <p:cNvPr id="8" name="Afgeronde rechthoek 7"/>
          <p:cNvSpPr/>
          <p:nvPr/>
        </p:nvSpPr>
        <p:spPr bwMode="auto">
          <a:xfrm>
            <a:off x="3673763" y="4278738"/>
            <a:ext cx="2170113" cy="216000"/>
          </a:xfrm>
          <a:prstGeom prst="roundRect">
            <a:avLst/>
          </a:prstGeom>
          <a:solidFill>
            <a:srgbClr val="17B95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r>
              <a:rPr kumimoji="0" lang="nl-BE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Aankoop via vennootschap</a:t>
            </a:r>
          </a:p>
        </p:txBody>
      </p:sp>
      <p:sp>
        <p:nvSpPr>
          <p:cNvPr id="10" name="Afgeronde rechthoek 9"/>
          <p:cNvSpPr/>
          <p:nvPr/>
        </p:nvSpPr>
        <p:spPr bwMode="auto">
          <a:xfrm>
            <a:off x="6437745" y="4278738"/>
            <a:ext cx="2170113" cy="21600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r>
              <a:rPr kumimoji="0" lang="nl-BE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Aankoop via privé persoon</a:t>
            </a:r>
          </a:p>
        </p:txBody>
      </p:sp>
      <p:sp>
        <p:nvSpPr>
          <p:cNvPr id="9" name="Rectangle 8"/>
          <p:cNvSpPr/>
          <p:nvPr/>
        </p:nvSpPr>
        <p:spPr>
          <a:xfrm>
            <a:off x="5494234" y="2046736"/>
            <a:ext cx="1184940" cy="4399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MS Mincho" charset="-128"/>
                <a:cs typeface="Times New Roman" pitchFamily="18" charset="0"/>
              </a:rPr>
              <a:t>7%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44036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6" name="Picture 5" descr="4 Proiect Cetariu_Page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Opportuniteiten</a:t>
            </a:r>
          </a:p>
        </p:txBody>
      </p:sp>
      <p:sp>
        <p:nvSpPr>
          <p:cNvPr id="135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1039813" indent="-619125" eaLnBrk="1" hangingPunct="1">
              <a:buClr>
                <a:schemeClr val="bg2"/>
              </a:buClr>
              <a:buFont typeface="Wingdings" pitchFamily="2" charset="2"/>
              <a:buNone/>
              <a:defRPr/>
            </a:pPr>
            <a:r>
              <a:rPr lang="nl-BE" altLang="ja-JP" sz="1800" dirty="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dirty="0" smtClean="0">
              <a:ea typeface="MS Mincho" charset="-128"/>
              <a:cs typeface="Times New Roman" pitchFamily="18" charset="0"/>
            </a:endParaRPr>
          </a:p>
          <a:p>
            <a:pPr marL="1333500" lvl="1" indent="-457200" eaLnBrk="1" hangingPunct="1">
              <a:buClr>
                <a:srgbClr val="FF9900"/>
              </a:buClr>
              <a:defRPr/>
            </a:pP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Aankoop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bouwgronden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 (</a:t>
            </a: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ter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verkaveling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)</a:t>
            </a:r>
          </a:p>
          <a:p>
            <a:pPr marL="1333500" lvl="1" indent="-457200" eaLnBrk="1" hangingPunct="1">
              <a:buClr>
                <a:srgbClr val="FF9900"/>
              </a:buClr>
              <a:defRPr/>
            </a:pP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Bouwprojecten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 (</a:t>
            </a: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apartementen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, </a:t>
            </a: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huizen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, villa’s, </a:t>
            </a: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industriegebouwen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,…)</a:t>
            </a:r>
          </a:p>
          <a:p>
            <a:pPr marL="1333500" lvl="1" indent="-457200" eaLnBrk="1" hangingPunct="1">
              <a:buClr>
                <a:srgbClr val="FF9900"/>
              </a:buClr>
              <a:defRPr/>
            </a:pP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Verhuur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 van </a:t>
            </a: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vastgoed</a:t>
            </a:r>
            <a:endParaRPr lang="en-US" sz="180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1333500" lvl="1" indent="-457200" eaLnBrk="1" hangingPunct="1">
              <a:buClr>
                <a:srgbClr val="FF9900"/>
              </a:buClr>
              <a:defRPr/>
            </a:pPr>
            <a:endParaRPr lang="en-US" sz="180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1333500" lvl="1" indent="-457200" eaLnBrk="1" hangingPunct="1">
              <a:buClr>
                <a:srgbClr val="FF9900"/>
              </a:buClr>
              <a:defRPr/>
            </a:pP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Juridische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zekerheid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: </a:t>
            </a: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akte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eigendomstitel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 via de </a:t>
            </a: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Notaris</a:t>
            </a:r>
            <a:endParaRPr lang="en-US" sz="180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1333500" lvl="1" indent="-457200" eaLnBrk="1" hangingPunct="1">
              <a:buClr>
                <a:srgbClr val="FF9900"/>
              </a:buClr>
              <a:defRPr/>
            </a:pPr>
            <a:endParaRPr lang="en-US" sz="180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1333500" lvl="1" indent="-457200" eaLnBrk="1" hangingPunct="1">
              <a:buClr>
                <a:srgbClr val="FF9900"/>
              </a:buClr>
              <a:defRPr/>
            </a:pPr>
            <a:r>
              <a:rPr lang="en-US" sz="1800" dirty="0" err="1" smtClean="0">
                <a:solidFill>
                  <a:srgbClr val="FF0000"/>
                </a:solidFill>
                <a:ea typeface="+mn-ea"/>
                <a:cs typeface="+mn-cs"/>
              </a:rPr>
              <a:t>Rendement</a:t>
            </a:r>
            <a:r>
              <a:rPr lang="en-US" sz="1800" dirty="0" smtClean="0">
                <a:solidFill>
                  <a:srgbClr val="FF0000"/>
                </a:solidFill>
                <a:ea typeface="+mn-ea"/>
                <a:cs typeface="+mn-cs"/>
              </a:rPr>
              <a:t> van 6% - 7% per </a:t>
            </a:r>
            <a:r>
              <a:rPr lang="en-US" sz="1800" dirty="0" err="1" smtClean="0">
                <a:solidFill>
                  <a:srgbClr val="FF0000"/>
                </a:solidFill>
                <a:ea typeface="+mn-ea"/>
                <a:cs typeface="+mn-cs"/>
              </a:rPr>
              <a:t>jaar</a:t>
            </a:r>
            <a:r>
              <a:rPr lang="en-US" sz="1800" dirty="0" smtClean="0">
                <a:solidFill>
                  <a:srgbClr val="FF0000"/>
                </a:solidFill>
                <a:ea typeface="+mn-ea"/>
                <a:cs typeface="+mn-cs"/>
              </a:rPr>
              <a:t>, in de </a:t>
            </a:r>
            <a:r>
              <a:rPr lang="en-US" sz="1800" dirty="0" err="1" smtClean="0">
                <a:solidFill>
                  <a:srgbClr val="FF0000"/>
                </a:solidFill>
                <a:ea typeface="+mn-ea"/>
                <a:cs typeface="+mn-cs"/>
              </a:rPr>
              <a:t>toekomst</a:t>
            </a:r>
            <a:r>
              <a:rPr lang="en-US" sz="1800" dirty="0" smtClean="0">
                <a:solidFill>
                  <a:srgbClr val="FF0000"/>
                </a:solidFill>
                <a:ea typeface="+mn-ea"/>
                <a:cs typeface="+mn-cs"/>
              </a:rPr>
              <a:t>  </a:t>
            </a:r>
            <a:r>
              <a:rPr lang="en-US" sz="1800" dirty="0" err="1" smtClean="0">
                <a:solidFill>
                  <a:srgbClr val="FF0000"/>
                </a:solidFill>
                <a:ea typeface="+mn-ea"/>
                <a:cs typeface="+mn-cs"/>
              </a:rPr>
              <a:t>hoger</a:t>
            </a:r>
            <a:r>
              <a:rPr lang="en-US" sz="1800" dirty="0" smtClean="0">
                <a:solidFill>
                  <a:srgbClr val="FF0000"/>
                </a:solidFill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ea typeface="+mn-ea"/>
                <a:cs typeface="+mn-cs"/>
              </a:rPr>
              <a:t>rendement</a:t>
            </a:r>
            <a:r>
              <a:rPr lang="en-US" sz="1800" dirty="0" smtClean="0">
                <a:solidFill>
                  <a:srgbClr val="FF0000"/>
                </a:solidFill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ea typeface="+mn-ea"/>
                <a:cs typeface="+mn-cs"/>
              </a:rPr>
              <a:t>mogelijk</a:t>
            </a:r>
            <a:endParaRPr lang="en-US" sz="1800" dirty="0" smtClean="0">
              <a:solidFill>
                <a:srgbClr val="FF0000"/>
              </a:solidFill>
              <a:ea typeface="+mn-ea"/>
              <a:cs typeface="+mn-cs"/>
            </a:endParaRPr>
          </a:p>
          <a:p>
            <a:pPr marL="1333500" lvl="1" indent="-457200" eaLnBrk="1" hangingPunct="1">
              <a:buClr>
                <a:srgbClr val="FF9900"/>
              </a:buClr>
              <a:defRPr/>
            </a:pP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Dubbelbelastingsverdrag</a:t>
            </a:r>
            <a:endParaRPr lang="en-US" sz="180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1333500" lvl="1" indent="-457200" eaLnBrk="1" hangingPunct="1">
              <a:buClr>
                <a:srgbClr val="FF9900"/>
              </a:buClr>
              <a:defRPr/>
            </a:pPr>
            <a:endParaRPr lang="en-US" sz="180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1333500" lvl="1" indent="-457200" eaLnBrk="1" hangingPunct="1">
              <a:buClr>
                <a:srgbClr val="FF9900"/>
              </a:buClr>
              <a:defRPr/>
            </a:pPr>
            <a:r>
              <a:rPr lang="en-US" sz="1800" dirty="0" err="1" smtClean="0">
                <a:solidFill>
                  <a:srgbClr val="00B050"/>
                </a:solidFill>
                <a:ea typeface="+mn-ea"/>
                <a:cs typeface="+mn-cs"/>
              </a:rPr>
              <a:t>Investeringen</a:t>
            </a:r>
            <a:r>
              <a:rPr lang="en-US" sz="1800" dirty="0" smtClean="0">
                <a:solidFill>
                  <a:srgbClr val="00B050"/>
                </a:solidFill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00B050"/>
                </a:solidFill>
                <a:ea typeface="+mn-ea"/>
                <a:cs typeface="+mn-cs"/>
              </a:rPr>
              <a:t>vanaf</a:t>
            </a:r>
            <a:r>
              <a:rPr lang="en-US" sz="1800" dirty="0" smtClean="0">
                <a:solidFill>
                  <a:srgbClr val="00B050"/>
                </a:solidFill>
                <a:ea typeface="+mn-ea"/>
                <a:cs typeface="+mn-cs"/>
              </a:rPr>
              <a:t> 10.000 € </a:t>
            </a:r>
            <a:r>
              <a:rPr lang="en-US" sz="1800" dirty="0" err="1" smtClean="0">
                <a:solidFill>
                  <a:srgbClr val="00B050"/>
                </a:solidFill>
                <a:ea typeface="+mn-ea"/>
                <a:cs typeface="+mn-cs"/>
              </a:rPr>
              <a:t>mogelijk</a:t>
            </a:r>
            <a:endParaRPr lang="en-US" sz="1800" dirty="0" smtClean="0">
              <a:solidFill>
                <a:srgbClr val="00B050"/>
              </a:solidFill>
              <a:ea typeface="+mn-ea"/>
              <a:cs typeface="+mn-cs"/>
            </a:endParaRPr>
          </a:p>
          <a:p>
            <a:pPr marL="1333500" lvl="1" indent="-457200" eaLnBrk="1" hangingPunct="1">
              <a:buClr>
                <a:srgbClr val="FF9900"/>
              </a:buClr>
              <a:defRPr/>
            </a:pPr>
            <a:r>
              <a:rPr lang="en-US" sz="1800" dirty="0" err="1" smtClean="0">
                <a:solidFill>
                  <a:srgbClr val="000000"/>
                </a:solidFill>
              </a:rPr>
              <a:t>Mogelijkheid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dat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Rores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investeert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samen</a:t>
            </a:r>
            <a:r>
              <a:rPr lang="en-US" sz="1800" dirty="0" smtClean="0">
                <a:solidFill>
                  <a:srgbClr val="000000"/>
                </a:solidFill>
              </a:rPr>
              <a:t> met U in </a:t>
            </a:r>
            <a:r>
              <a:rPr lang="en-US" sz="1800" dirty="0" err="1" smtClean="0">
                <a:solidFill>
                  <a:srgbClr val="000000"/>
                </a:solidFill>
              </a:rPr>
              <a:t>projecten</a:t>
            </a:r>
            <a:endParaRPr lang="en-US" sz="1800" dirty="0" smtClean="0">
              <a:solidFill>
                <a:srgbClr val="00B050"/>
              </a:solidFill>
              <a:ea typeface="+mn-ea"/>
              <a:cs typeface="+mn-cs"/>
            </a:endParaRPr>
          </a:p>
          <a:p>
            <a:pPr marL="1524000" lvl="2" indent="-457200" eaLnBrk="1" hangingPunct="1">
              <a:buClr>
                <a:srgbClr val="FF9900"/>
              </a:buClr>
              <a:defRPr/>
            </a:pPr>
            <a:endParaRPr lang="en-US" sz="1800" dirty="0" smtClean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1508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 err="1">
                <a:solidFill>
                  <a:schemeClr val="accent4"/>
                </a:solidFill>
              </a:rPr>
              <a:t>Voor</a:t>
            </a: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dirty="0" err="1">
                <a:solidFill>
                  <a:schemeClr val="accent4"/>
                </a:solidFill>
              </a:rPr>
              <a:t>iedereen</a:t>
            </a: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dirty="0" err="1">
                <a:solidFill>
                  <a:schemeClr val="accent4"/>
                </a:solidFill>
              </a:rPr>
              <a:t>haalbaar</a:t>
            </a:r>
            <a:endParaRPr lang="en-US" sz="2000" dirty="0">
              <a:solidFill>
                <a:schemeClr val="accent4"/>
              </a:solidFill>
            </a:endParaRPr>
          </a:p>
        </p:txBody>
      </p:sp>
      <p:pic>
        <p:nvPicPr>
          <p:cNvPr id="5" name="Picture 4" descr="proiect 20 mil mudur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45060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6" name="Picture 5" descr="2 Proiect Cetariu_Page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46084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6" name="Picture 5" descr="3 Proiect Cetariu_Page_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47108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9" name="Picture 8" descr="draft cetariu_o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48132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6" name="Picture 5" descr="5 Proiect Cetariu_Page_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1850170"/>
            <a:ext cx="8774112" cy="437441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350838" y="1310420"/>
            <a:ext cx="8859837" cy="539750"/>
          </a:xfrm>
          <a:prstGeom prst="rect">
            <a:avLst/>
          </a:prstGeom>
          <a:solidFill>
            <a:srgbClr val="B3BA8A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 smtClean="0"/>
              <a:t>Te </a:t>
            </a:r>
            <a:r>
              <a:rPr lang="en-US" sz="2000" dirty="0" err="1" smtClean="0"/>
              <a:t>verkalen</a:t>
            </a:r>
            <a:r>
              <a:rPr lang="en-US" sz="2000" dirty="0" smtClean="0"/>
              <a:t> </a:t>
            </a:r>
            <a:r>
              <a:rPr lang="en-US" sz="2000" dirty="0" err="1" smtClean="0"/>
              <a:t>bouwgrond</a:t>
            </a:r>
            <a:r>
              <a:rPr lang="en-US" sz="2000" dirty="0" smtClean="0"/>
              <a:t> PAUSA (ORADEA) </a:t>
            </a:r>
            <a:r>
              <a:rPr lang="en-US" sz="2000" dirty="0"/>
              <a:t>- CIJFERS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76694" y="1905157"/>
          <a:ext cx="8310563" cy="4273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643"/>
                <a:gridCol w="2726960"/>
                <a:gridCol w="2726960"/>
              </a:tblGrid>
              <a:tr h="378759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Bruto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jaarlijkse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cumulatieve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rendement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*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 marL="91442" marR="91442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  <a:tr h="327680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/>
                        <a:t>Eingendomtype</a:t>
                      </a:r>
                      <a:endParaRPr lang="en-US" sz="1400" dirty="0"/>
                    </a:p>
                  </a:txBody>
                  <a:tcPr marL="91442" marR="91442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400" dirty="0" err="1" smtClean="0"/>
                        <a:t>Bouwgrond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ter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verkaveling</a:t>
                      </a:r>
                      <a:r>
                        <a:rPr lang="en-US" sz="1400" dirty="0" smtClean="0"/>
                        <a:t> 11.600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m² (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netto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 9</a:t>
                      </a:r>
                      <a:r>
                        <a:rPr lang="en-US" sz="1400" dirty="0" smtClean="0"/>
                        <a:t>.842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m²)</a:t>
                      </a:r>
                      <a:endParaRPr lang="en-US" sz="1400" dirty="0"/>
                    </a:p>
                  </a:txBody>
                  <a:tcPr marL="91442" marR="91442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  <a:tr h="745557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/>
                        <a:t>Waarde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investering</a:t>
                      </a:r>
                      <a:endParaRPr lang="en-US" sz="1400" dirty="0"/>
                    </a:p>
                  </a:txBody>
                  <a:tcPr marL="91442" marR="91442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102.100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€ (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</a:rPr>
                        <a:t>kosten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</a:rPr>
                        <a:t>inbegrepen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: consultancy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Rores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aankoop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verkaveling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: architect,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landmeter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kadaster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notaris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elektriciteit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water,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kiezelweg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400" dirty="0"/>
                    </a:p>
                  </a:txBody>
                  <a:tcPr marL="91442" marR="91442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  <a:tr h="378759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Horizon</a:t>
                      </a:r>
                      <a:endParaRPr lang="en-US" sz="1400" dirty="0"/>
                    </a:p>
                  </a:txBody>
                  <a:tcPr marL="91442" marR="91442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10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jaar</a:t>
                      </a:r>
                      <a:endParaRPr lang="en-US" sz="1400" dirty="0"/>
                    </a:p>
                  </a:txBody>
                  <a:tcPr marL="91442" marR="91442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  <a:tr h="621346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Bruto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verkoopprijs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 </a:t>
                      </a:r>
                      <a:endParaRPr lang="en-US" sz="1400" dirty="0"/>
                    </a:p>
                  </a:txBody>
                  <a:tcPr marL="91442" marR="91442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200.846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€</a:t>
                      </a:r>
                      <a:endParaRPr lang="en-US" sz="1400" dirty="0"/>
                    </a:p>
                  </a:txBody>
                  <a:tcPr marL="91442" marR="91442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  <a:tr h="571756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Totale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kosten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Beheer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 en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commissie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Rores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,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onroerendgoedbelastingen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/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taks</a:t>
                      </a:r>
                      <a:endParaRPr lang="en-US" sz="1400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a typeface="MS Mincho" charset="-128"/>
                          <a:cs typeface="Times New Roman" pitchFamily="18" charset="0"/>
                        </a:rPr>
                        <a:t>26.927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€ </a:t>
                      </a:r>
                    </a:p>
                  </a:txBody>
                  <a:tcPr marL="91442" marR="91442">
                    <a:solidFill>
                      <a:srgbClr val="17B9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a typeface="MS Mincho" charset="-128"/>
                          <a:cs typeface="Times New Roman" pitchFamily="18" charset="0"/>
                        </a:rPr>
                        <a:t>18.109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€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00B0F0"/>
                    </a:solidFill>
                  </a:tcPr>
                </a:tc>
              </a:tr>
              <a:tr h="378759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Netto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winst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 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71.819 </a:t>
                      </a:r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€</a:t>
                      </a:r>
                      <a:endParaRPr lang="en-US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17B9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80.637 </a:t>
                      </a:r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€</a:t>
                      </a:r>
                      <a:endParaRPr lang="en-US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00B0F0"/>
                    </a:solidFill>
                  </a:tcPr>
                </a:tc>
              </a:tr>
              <a:tr h="571756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Netto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jaarlijkse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cumulatieve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rendement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5,47% </a:t>
                      </a:r>
                      <a:endParaRPr lang="en-US" sz="1400" b="1" i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17B9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5,99% </a:t>
                      </a:r>
                      <a:endParaRPr lang="en-US" sz="1400" b="1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31778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sp>
        <p:nvSpPr>
          <p:cNvPr id="8" name="Afgeronde rechthoek 7"/>
          <p:cNvSpPr/>
          <p:nvPr/>
        </p:nvSpPr>
        <p:spPr bwMode="auto">
          <a:xfrm>
            <a:off x="3673763" y="4278738"/>
            <a:ext cx="2170113" cy="216000"/>
          </a:xfrm>
          <a:prstGeom prst="roundRect">
            <a:avLst/>
          </a:prstGeom>
          <a:solidFill>
            <a:srgbClr val="17B95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r>
              <a:rPr kumimoji="0" lang="nl-BE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Aankoop via vennootschap</a:t>
            </a:r>
          </a:p>
        </p:txBody>
      </p:sp>
      <p:sp>
        <p:nvSpPr>
          <p:cNvPr id="10" name="Afgeronde rechthoek 9"/>
          <p:cNvSpPr/>
          <p:nvPr/>
        </p:nvSpPr>
        <p:spPr bwMode="auto">
          <a:xfrm>
            <a:off x="6437745" y="4278738"/>
            <a:ext cx="2170113" cy="21600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r>
              <a:rPr kumimoji="0" lang="nl-BE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Aankoop via privé persoon</a:t>
            </a:r>
          </a:p>
        </p:txBody>
      </p:sp>
      <p:sp>
        <p:nvSpPr>
          <p:cNvPr id="9" name="Rectangle 8"/>
          <p:cNvSpPr/>
          <p:nvPr/>
        </p:nvSpPr>
        <p:spPr>
          <a:xfrm>
            <a:off x="5494234" y="2046736"/>
            <a:ext cx="1184940" cy="4399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MS Mincho" charset="-128"/>
                <a:cs typeface="Times New Roman" pitchFamily="18" charset="0"/>
              </a:rPr>
              <a:t>7%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50180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6" name="Picture 5" descr="1 Proiect Pausa_Page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51204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6" name="Picture 5" descr="2 Proiect Pausa_Page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52228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6" name="Picture 5" descr="Pausa 3_o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53252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6" name="Picture 5" descr="4 Proiect Pausa_Page_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54276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6" name="Picture 5" descr="5 Proiect Pausa_Page_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Opportuniteiten</a:t>
            </a:r>
          </a:p>
        </p:txBody>
      </p:sp>
      <p:sp>
        <p:nvSpPr>
          <p:cNvPr id="135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1039813" indent="-619125" eaLnBrk="1" hangingPunct="1">
              <a:buClr>
                <a:schemeClr val="bg2"/>
              </a:buClr>
              <a:buFont typeface="Wingdings" pitchFamily="2" charset="2"/>
              <a:buNone/>
              <a:defRPr/>
            </a:pPr>
            <a:r>
              <a:rPr lang="nl-BE" altLang="ja-JP" sz="1800" dirty="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dirty="0" smtClean="0">
              <a:ea typeface="MS Mincho" charset="-128"/>
              <a:cs typeface="Times New Roman" pitchFamily="18" charset="0"/>
            </a:endParaRPr>
          </a:p>
          <a:p>
            <a:pPr marL="1333500" lvl="1" indent="-457200" eaLnBrk="1" hangingPunct="1">
              <a:buClr>
                <a:srgbClr val="FF9900"/>
              </a:buClr>
              <a:defRPr/>
            </a:pP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Aankoop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bouwgronden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 (</a:t>
            </a: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ter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verkaveling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)</a:t>
            </a:r>
          </a:p>
          <a:p>
            <a:pPr marL="1333500" lvl="1" indent="-457200" eaLnBrk="1" hangingPunct="1">
              <a:buClr>
                <a:srgbClr val="FF9900"/>
              </a:buClr>
              <a:defRPr/>
            </a:pP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Bouwprojecten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 (</a:t>
            </a: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apartementen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, </a:t>
            </a: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huizen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, villa’s, </a:t>
            </a: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industriegebouwen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,…)</a:t>
            </a:r>
          </a:p>
          <a:p>
            <a:pPr marL="1333500" lvl="1" indent="-457200" eaLnBrk="1" hangingPunct="1">
              <a:buClr>
                <a:srgbClr val="FF9900"/>
              </a:buClr>
              <a:defRPr/>
            </a:pP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Verhuur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 van </a:t>
            </a: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vastgoed</a:t>
            </a:r>
            <a:endParaRPr lang="en-US" sz="180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1333500" lvl="1" indent="-457200" eaLnBrk="1" hangingPunct="1">
              <a:buClr>
                <a:srgbClr val="FF9900"/>
              </a:buClr>
              <a:defRPr/>
            </a:pPr>
            <a:endParaRPr lang="en-US" sz="180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1333500" lvl="1" indent="-457200" eaLnBrk="1" hangingPunct="1">
              <a:buClr>
                <a:srgbClr val="FF9900"/>
              </a:buClr>
              <a:defRPr/>
            </a:pP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Juridische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zekerheid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: </a:t>
            </a: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akte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eigendomstitel</a:t>
            </a:r>
            <a:r>
              <a:rPr lang="en-US" sz="1800" dirty="0" smtClean="0">
                <a:solidFill>
                  <a:srgbClr val="000000"/>
                </a:solidFill>
                <a:ea typeface="+mn-ea"/>
                <a:cs typeface="+mn-cs"/>
              </a:rPr>
              <a:t> via de </a:t>
            </a: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Notaris</a:t>
            </a:r>
            <a:endParaRPr lang="en-US" sz="180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1333500" lvl="1" indent="-457200" eaLnBrk="1" hangingPunct="1">
              <a:buClr>
                <a:srgbClr val="FF9900"/>
              </a:buClr>
              <a:defRPr/>
            </a:pPr>
            <a:endParaRPr lang="en-US" sz="180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1333500" lvl="1" indent="-457200" eaLnBrk="1" hangingPunct="1">
              <a:buClr>
                <a:srgbClr val="FF9900"/>
              </a:buClr>
              <a:defRPr/>
            </a:pPr>
            <a:r>
              <a:rPr lang="en-US" sz="1800" dirty="0" err="1" smtClean="0">
                <a:solidFill>
                  <a:srgbClr val="FF0000"/>
                </a:solidFill>
                <a:ea typeface="+mn-ea"/>
                <a:cs typeface="+mn-cs"/>
              </a:rPr>
              <a:t>Rendement</a:t>
            </a:r>
            <a:r>
              <a:rPr lang="en-US" sz="1800" dirty="0" smtClean="0">
                <a:solidFill>
                  <a:srgbClr val="FF0000"/>
                </a:solidFill>
                <a:ea typeface="+mn-ea"/>
                <a:cs typeface="+mn-cs"/>
              </a:rPr>
              <a:t> van 6% - 7% per </a:t>
            </a:r>
            <a:r>
              <a:rPr lang="en-US" sz="1800" dirty="0" err="1" smtClean="0">
                <a:solidFill>
                  <a:srgbClr val="FF0000"/>
                </a:solidFill>
                <a:ea typeface="+mn-ea"/>
                <a:cs typeface="+mn-cs"/>
              </a:rPr>
              <a:t>jaar</a:t>
            </a:r>
            <a:r>
              <a:rPr lang="en-US" sz="1800" dirty="0" smtClean="0">
                <a:solidFill>
                  <a:srgbClr val="FF0000"/>
                </a:solidFill>
                <a:ea typeface="+mn-ea"/>
                <a:cs typeface="+mn-cs"/>
              </a:rPr>
              <a:t>, in de </a:t>
            </a:r>
            <a:r>
              <a:rPr lang="en-US" sz="1800" dirty="0" err="1" smtClean="0">
                <a:solidFill>
                  <a:srgbClr val="FF0000"/>
                </a:solidFill>
                <a:ea typeface="+mn-ea"/>
                <a:cs typeface="+mn-cs"/>
              </a:rPr>
              <a:t>toekomst</a:t>
            </a:r>
            <a:r>
              <a:rPr lang="en-US" sz="1800" dirty="0" smtClean="0">
                <a:solidFill>
                  <a:srgbClr val="FF0000"/>
                </a:solidFill>
                <a:ea typeface="+mn-ea"/>
                <a:cs typeface="+mn-cs"/>
              </a:rPr>
              <a:t>  </a:t>
            </a:r>
            <a:r>
              <a:rPr lang="en-US" sz="1800" dirty="0" err="1" smtClean="0">
                <a:solidFill>
                  <a:srgbClr val="FF0000"/>
                </a:solidFill>
                <a:ea typeface="+mn-ea"/>
                <a:cs typeface="+mn-cs"/>
              </a:rPr>
              <a:t>hoger</a:t>
            </a:r>
            <a:r>
              <a:rPr lang="en-US" sz="1800" dirty="0" smtClean="0">
                <a:solidFill>
                  <a:srgbClr val="FF0000"/>
                </a:solidFill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ea typeface="+mn-ea"/>
                <a:cs typeface="+mn-cs"/>
              </a:rPr>
              <a:t>rendement</a:t>
            </a:r>
            <a:r>
              <a:rPr lang="en-US" sz="1800" dirty="0" smtClean="0">
                <a:solidFill>
                  <a:srgbClr val="FF0000"/>
                </a:solidFill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  <a:ea typeface="+mn-ea"/>
                <a:cs typeface="+mn-cs"/>
              </a:rPr>
              <a:t>mogelijk</a:t>
            </a:r>
            <a:endParaRPr lang="en-US" sz="1800" dirty="0" smtClean="0">
              <a:solidFill>
                <a:srgbClr val="FF0000"/>
              </a:solidFill>
              <a:ea typeface="+mn-ea"/>
              <a:cs typeface="+mn-cs"/>
            </a:endParaRPr>
          </a:p>
          <a:p>
            <a:pPr marL="1333500" lvl="1" indent="-457200" eaLnBrk="1" hangingPunct="1">
              <a:buClr>
                <a:srgbClr val="FF9900"/>
              </a:buClr>
              <a:defRPr/>
            </a:pPr>
            <a:r>
              <a:rPr lang="en-US" sz="1800" dirty="0" err="1" smtClean="0">
                <a:solidFill>
                  <a:srgbClr val="000000"/>
                </a:solidFill>
                <a:ea typeface="+mn-ea"/>
                <a:cs typeface="+mn-cs"/>
              </a:rPr>
              <a:t>Dubbelbelastingsverdrag</a:t>
            </a:r>
            <a:endParaRPr lang="en-US" sz="180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1333500" lvl="1" indent="-457200" eaLnBrk="1" hangingPunct="1">
              <a:buClr>
                <a:srgbClr val="FF9900"/>
              </a:buClr>
              <a:defRPr/>
            </a:pPr>
            <a:endParaRPr lang="en-US" sz="180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1333500" lvl="1" indent="-457200" eaLnBrk="1" hangingPunct="1">
              <a:buClr>
                <a:srgbClr val="FF9900"/>
              </a:buClr>
              <a:defRPr/>
            </a:pPr>
            <a:r>
              <a:rPr lang="en-US" sz="1800" dirty="0" err="1" smtClean="0">
                <a:solidFill>
                  <a:srgbClr val="00B050"/>
                </a:solidFill>
                <a:ea typeface="+mn-ea"/>
                <a:cs typeface="+mn-cs"/>
              </a:rPr>
              <a:t>Investeringen</a:t>
            </a:r>
            <a:r>
              <a:rPr lang="en-US" sz="1800" dirty="0" smtClean="0">
                <a:solidFill>
                  <a:srgbClr val="00B050"/>
                </a:solidFill>
                <a:ea typeface="+mn-ea"/>
                <a:cs typeface="+mn-cs"/>
              </a:rPr>
              <a:t> </a:t>
            </a:r>
            <a:r>
              <a:rPr lang="en-US" sz="1800" dirty="0" err="1" smtClean="0">
                <a:solidFill>
                  <a:srgbClr val="00B050"/>
                </a:solidFill>
                <a:ea typeface="+mn-ea"/>
                <a:cs typeface="+mn-cs"/>
              </a:rPr>
              <a:t>vanaf</a:t>
            </a:r>
            <a:r>
              <a:rPr lang="en-US" sz="1800" dirty="0" smtClean="0">
                <a:solidFill>
                  <a:srgbClr val="00B050"/>
                </a:solidFill>
                <a:ea typeface="+mn-ea"/>
                <a:cs typeface="+mn-cs"/>
              </a:rPr>
              <a:t> 10.000 € </a:t>
            </a:r>
            <a:r>
              <a:rPr lang="en-US" sz="1800" dirty="0" err="1" smtClean="0">
                <a:solidFill>
                  <a:srgbClr val="00B050"/>
                </a:solidFill>
                <a:ea typeface="+mn-ea"/>
                <a:cs typeface="+mn-cs"/>
              </a:rPr>
              <a:t>mogelijk</a:t>
            </a:r>
            <a:endParaRPr lang="en-US" sz="1800" dirty="0" smtClean="0">
              <a:solidFill>
                <a:srgbClr val="00B050"/>
              </a:solidFill>
              <a:ea typeface="+mn-ea"/>
              <a:cs typeface="+mn-cs"/>
            </a:endParaRPr>
          </a:p>
          <a:p>
            <a:pPr marL="1333500" lvl="1" indent="-457200" eaLnBrk="1" hangingPunct="1">
              <a:buClr>
                <a:srgbClr val="FF9900"/>
              </a:buClr>
              <a:defRPr/>
            </a:pPr>
            <a:r>
              <a:rPr lang="en-US" sz="1800" dirty="0" err="1" smtClean="0">
                <a:solidFill>
                  <a:srgbClr val="000000"/>
                </a:solidFill>
              </a:rPr>
              <a:t>Mogelijkheid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dat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Rores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investeert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samen</a:t>
            </a:r>
            <a:r>
              <a:rPr lang="en-US" sz="1800" dirty="0" smtClean="0">
                <a:solidFill>
                  <a:srgbClr val="000000"/>
                </a:solidFill>
              </a:rPr>
              <a:t> met U in </a:t>
            </a:r>
            <a:r>
              <a:rPr lang="en-US" sz="1800" dirty="0" err="1" smtClean="0">
                <a:solidFill>
                  <a:srgbClr val="000000"/>
                </a:solidFill>
              </a:rPr>
              <a:t>projecten</a:t>
            </a:r>
            <a:endParaRPr lang="en-US" sz="1800" dirty="0" smtClean="0">
              <a:solidFill>
                <a:srgbClr val="00B050"/>
              </a:solidFill>
              <a:ea typeface="+mn-ea"/>
              <a:cs typeface="+mn-cs"/>
            </a:endParaRPr>
          </a:p>
          <a:p>
            <a:pPr marL="1524000" lvl="2" indent="-457200" eaLnBrk="1" hangingPunct="1">
              <a:buClr>
                <a:srgbClr val="FF9900"/>
              </a:buClr>
              <a:defRPr/>
            </a:pPr>
            <a:endParaRPr lang="en-US" sz="1800" dirty="0" smtClean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21508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 err="1">
                <a:solidFill>
                  <a:schemeClr val="accent4"/>
                </a:solidFill>
              </a:rPr>
              <a:t>Voor</a:t>
            </a: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dirty="0" err="1">
                <a:solidFill>
                  <a:schemeClr val="accent4"/>
                </a:solidFill>
              </a:rPr>
              <a:t>iedereen</a:t>
            </a: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dirty="0" err="1">
                <a:solidFill>
                  <a:schemeClr val="accent4"/>
                </a:solidFill>
              </a:rPr>
              <a:t>haalbaar</a:t>
            </a:r>
            <a:endParaRPr lang="en-US" sz="2000" dirty="0">
              <a:solidFill>
                <a:schemeClr val="accent4"/>
              </a:solidFill>
            </a:endParaRPr>
          </a:p>
        </p:txBody>
      </p:sp>
      <p:pic>
        <p:nvPicPr>
          <p:cNvPr id="5" name="Picture 4" descr="proiect 6 mil eur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1850170"/>
            <a:ext cx="8774112" cy="4374418"/>
          </a:xfrm>
          <a:solidFill>
            <a:schemeClr val="bg2"/>
          </a:solidFill>
        </p:spPr>
        <p:txBody>
          <a:bodyPr/>
          <a:lstStyle/>
          <a:p>
            <a:pPr marL="887413" lvl="1" indent="-619125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350838" y="1310420"/>
            <a:ext cx="8859837" cy="539750"/>
          </a:xfrm>
          <a:prstGeom prst="rect">
            <a:avLst/>
          </a:prstGeom>
          <a:solidFill>
            <a:srgbClr val="B3BA8A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 dirty="0" smtClean="0"/>
              <a:t>Te </a:t>
            </a:r>
            <a:r>
              <a:rPr lang="en-US" sz="2000" dirty="0" err="1" smtClean="0"/>
              <a:t>verkalen</a:t>
            </a:r>
            <a:r>
              <a:rPr lang="en-US" sz="2000" dirty="0" smtClean="0"/>
              <a:t> </a:t>
            </a:r>
            <a:r>
              <a:rPr lang="en-US" sz="2000" dirty="0" err="1" smtClean="0"/>
              <a:t>bouwgrond</a:t>
            </a:r>
            <a:r>
              <a:rPr lang="en-US" sz="2000" dirty="0" smtClean="0"/>
              <a:t> BELVEDERE in ORADEA </a:t>
            </a:r>
            <a:r>
              <a:rPr lang="en-US" sz="2000" dirty="0"/>
              <a:t>- CIJFERS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58222" y="1905157"/>
          <a:ext cx="8310563" cy="4273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643"/>
                <a:gridCol w="2726960"/>
                <a:gridCol w="2726960"/>
              </a:tblGrid>
              <a:tr h="378759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Bruto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jaarlijkse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cumulatieve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rendement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*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 marL="91442" marR="91442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  <a:tr h="327680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/>
                        <a:t>Eingendomtype</a:t>
                      </a:r>
                      <a:endParaRPr lang="en-US" sz="1400" dirty="0"/>
                    </a:p>
                  </a:txBody>
                  <a:tcPr marL="91442" marR="91442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400" dirty="0" err="1" smtClean="0"/>
                        <a:t>Bouwgrond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ter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verkaveling</a:t>
                      </a:r>
                      <a:r>
                        <a:rPr lang="en-US" sz="1400" dirty="0" smtClean="0"/>
                        <a:t> 3.500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m² (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netto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 3</a:t>
                      </a:r>
                      <a:r>
                        <a:rPr lang="en-US" sz="1400" dirty="0" smtClean="0"/>
                        <a:t>.500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m²)</a:t>
                      </a:r>
                      <a:endParaRPr lang="en-US" sz="1400" dirty="0"/>
                    </a:p>
                  </a:txBody>
                  <a:tcPr marL="91442" marR="91442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  <a:tr h="745557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/>
                        <a:t>Waarde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investering</a:t>
                      </a:r>
                      <a:endParaRPr lang="en-US" sz="1400" dirty="0"/>
                    </a:p>
                  </a:txBody>
                  <a:tcPr marL="91442" marR="91442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40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180.800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€ (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</a:rPr>
                        <a:t>kosten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</a:rPr>
                        <a:t>inbegrepen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: consultancy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Rores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aankoop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verkaveling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: architect,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landmeter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kadaster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n-US" sz="1400" baseline="0" dirty="0" err="1" smtClean="0">
                          <a:solidFill>
                            <a:srgbClr val="000000"/>
                          </a:solidFill>
                        </a:rPr>
                        <a:t>notaris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400" dirty="0"/>
                    </a:p>
                  </a:txBody>
                  <a:tcPr marL="91442" marR="91442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  <a:tr h="378759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Horizon</a:t>
                      </a:r>
                      <a:endParaRPr lang="en-US" sz="1400" dirty="0"/>
                    </a:p>
                  </a:txBody>
                  <a:tcPr marL="91442" marR="91442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5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jaar</a:t>
                      </a:r>
                      <a:endParaRPr lang="en-US" sz="1400" dirty="0"/>
                    </a:p>
                  </a:txBody>
                  <a:tcPr marL="91442" marR="91442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  <a:tr h="621346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Bruto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verkoopprijs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 </a:t>
                      </a:r>
                      <a:endParaRPr lang="en-US" sz="1400" dirty="0"/>
                    </a:p>
                  </a:txBody>
                  <a:tcPr marL="91442" marR="91442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  <a:cs typeface="Times New Roman" pitchFamily="18" charset="0"/>
                        </a:rPr>
                        <a:t>253.581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€</a:t>
                      </a:r>
                      <a:endParaRPr lang="en-US" sz="1400" dirty="0"/>
                    </a:p>
                  </a:txBody>
                  <a:tcPr marL="91442" marR="91442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</a:tr>
              <a:tr h="571756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Totale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kosten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Beheer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 en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commissie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Rores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, 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onroerendgoedbelastingen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/</a:t>
                      </a:r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ea typeface="MS Mincho" charset="-128"/>
                        </a:rPr>
                        <a:t>taks</a:t>
                      </a:r>
                      <a:endParaRPr lang="en-US" sz="1400" dirty="0"/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a typeface="MS Mincho" charset="-128"/>
                          <a:cs typeface="Times New Roman" pitchFamily="18" charset="0"/>
                        </a:rPr>
                        <a:t>22.714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€ </a:t>
                      </a:r>
                    </a:p>
                  </a:txBody>
                  <a:tcPr marL="91442" marR="91442">
                    <a:solidFill>
                      <a:srgbClr val="17B9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a typeface="MS Mincho" charset="-128"/>
                          <a:cs typeface="Times New Roman" pitchFamily="18" charset="0"/>
                        </a:rPr>
                        <a:t>13.929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€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00B0F0"/>
                    </a:solidFill>
                  </a:tcPr>
                </a:tc>
              </a:tr>
              <a:tr h="378759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Netto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winst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 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50.067 </a:t>
                      </a:r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€</a:t>
                      </a:r>
                      <a:endParaRPr lang="en-US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17B9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58.852 </a:t>
                      </a:r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€</a:t>
                      </a:r>
                      <a:endParaRPr lang="en-US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00B0F0"/>
                    </a:solidFill>
                  </a:tcPr>
                </a:tc>
              </a:tr>
              <a:tr h="571756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Netto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jaarlijkse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cumulatieve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rendement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5,01% </a:t>
                      </a:r>
                      <a:endParaRPr lang="en-US" sz="1400" b="1" i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17B95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 smtClean="0">
                          <a:solidFill>
                            <a:schemeClr val="tx1"/>
                          </a:solidFill>
                          <a:ea typeface="MS Mincho" charset="-128"/>
                        </a:rPr>
                        <a:t>5,79% </a:t>
                      </a:r>
                      <a:endParaRPr lang="en-US" sz="1400" b="1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31778" name="TextBox 5"/>
          <p:cNvSpPr txBox="1">
            <a:spLocks noChangeArrowheads="1"/>
          </p:cNvSpPr>
          <p:nvPr/>
        </p:nvSpPr>
        <p:spPr bwMode="auto">
          <a:xfrm>
            <a:off x="369888" y="6224588"/>
            <a:ext cx="660082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>
                <a:ea typeface="MS Mincho" charset="-128"/>
              </a:rPr>
              <a:t>* schatting gebaseerd op bestaande projecten en ervaring</a:t>
            </a:r>
            <a:endParaRPr lang="en-US" b="0"/>
          </a:p>
        </p:txBody>
      </p:sp>
      <p:sp>
        <p:nvSpPr>
          <p:cNvPr id="8" name="Afgeronde rechthoek 7"/>
          <p:cNvSpPr/>
          <p:nvPr/>
        </p:nvSpPr>
        <p:spPr bwMode="auto">
          <a:xfrm>
            <a:off x="3442863" y="4278738"/>
            <a:ext cx="2653146" cy="216000"/>
          </a:xfrm>
          <a:prstGeom prst="roundRect">
            <a:avLst/>
          </a:prstGeom>
          <a:solidFill>
            <a:srgbClr val="17B95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r>
              <a:rPr kumimoji="0" lang="nl-BE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Aankoop via 2 vennootschappen</a:t>
            </a:r>
          </a:p>
        </p:txBody>
      </p:sp>
      <p:sp>
        <p:nvSpPr>
          <p:cNvPr id="10" name="Afgeronde rechthoek 9"/>
          <p:cNvSpPr/>
          <p:nvPr/>
        </p:nvSpPr>
        <p:spPr bwMode="auto">
          <a:xfrm>
            <a:off x="6437745" y="4278738"/>
            <a:ext cx="2170113" cy="216000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</a:pPr>
            <a:r>
              <a:rPr kumimoji="0" lang="nl-BE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Aankoop via privé persoon</a:t>
            </a:r>
          </a:p>
        </p:txBody>
      </p:sp>
      <p:sp>
        <p:nvSpPr>
          <p:cNvPr id="9" name="Rectangle 8"/>
          <p:cNvSpPr/>
          <p:nvPr/>
        </p:nvSpPr>
        <p:spPr>
          <a:xfrm>
            <a:off x="5494234" y="2046736"/>
            <a:ext cx="1184940" cy="4399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MS Mincho" charset="-128"/>
                <a:cs typeface="Times New Roman" pitchFamily="18" charset="0"/>
              </a:rPr>
              <a:t>7%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56324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6" name="Picture 5" descr="1 De listat Octombrie 2013_Page_01 FOTOGRAFIE COMPLET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57348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7" name="Picture 6" descr="3 Caisilor Proiecte cu distante de modificat_Caisilo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58372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6" name="Picture 5" descr="Oradea Caisilor 3500 in doua parcele_o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59396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6" name="Picture 5" descr="9  De listat Octombrie 2013_Page_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64516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6" name="Picture 5" descr="7 De listat Octombrie 2013_Page_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60420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6" name="Picture 5" descr="8 De listat Octombrie 2013_Page_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63492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6" name="Picture 5" descr="4 De listat Octombrie 2013_Page_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62468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6" name="Picture 5" descr="5 De listat Octombrie 2013_Page_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68338"/>
            <a:ext cx="6140450" cy="403225"/>
          </a:xfrm>
        </p:spPr>
        <p:txBody>
          <a:bodyPr/>
          <a:lstStyle/>
          <a:p>
            <a:pPr eaLnBrk="1" hangingPunct="1"/>
            <a:r>
              <a:rPr lang="en-US" smtClean="0"/>
              <a:t>Projecten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9888" y="2127250"/>
            <a:ext cx="8774112" cy="4071938"/>
          </a:xfrm>
          <a:solidFill>
            <a:schemeClr val="bg2"/>
          </a:solidFill>
        </p:spPr>
        <p:txBody>
          <a:bodyPr/>
          <a:lstStyle/>
          <a:p>
            <a:pPr marL="887413" lvl="1" indent="-619125"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nl-BE" altLang="ja-JP" sz="1800" smtClean="0">
                <a:ea typeface="MS Mincho" charset="-128"/>
                <a:cs typeface="Times New Roman" pitchFamily="18" charset="0"/>
              </a:rPr>
              <a:t> </a:t>
            </a:r>
            <a:endParaRPr lang="nl-BE" altLang="ja-JP" sz="1200" b="1" smtClean="0">
              <a:ea typeface="MS Mincho" charset="-128"/>
              <a:cs typeface="Times New Roman" pitchFamily="18" charset="0"/>
            </a:endParaRPr>
          </a:p>
          <a:p>
            <a:pPr marL="1143000" indent="-457200" algn="ctr" eaLnBrk="1" hangingPunct="1">
              <a:buClr>
                <a:srgbClr val="FF9900"/>
              </a:buClr>
              <a:buFont typeface="Arial" charset="0"/>
              <a:buChar char="•"/>
            </a:pPr>
            <a:endParaRPr lang="en-US" sz="1800" smtClean="0">
              <a:solidFill>
                <a:srgbClr val="000000"/>
              </a:solidFill>
              <a:ea typeface="MS Mincho" charset="-128"/>
              <a:cs typeface="Times New Roman" pitchFamily="18" charset="0"/>
            </a:endParaRPr>
          </a:p>
        </p:txBody>
      </p:sp>
      <p:sp>
        <p:nvSpPr>
          <p:cNvPr id="61444" name="Rectangle 5"/>
          <p:cNvSpPr>
            <a:spLocks noChangeArrowheads="1"/>
          </p:cNvSpPr>
          <p:nvPr/>
        </p:nvSpPr>
        <p:spPr bwMode="auto">
          <a:xfrm>
            <a:off x="350838" y="1587500"/>
            <a:ext cx="8859837" cy="5397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lIns="144000" tIns="0" rIns="0" bIns="0" anchor="ctr"/>
          <a:lstStyle/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chemeClr val="bg2"/>
                </a:solidFill>
              </a:rPr>
              <a:t>NIEUW PROJECT PALEU (ORADEA) – FOTO’S</a:t>
            </a:r>
          </a:p>
        </p:txBody>
      </p:sp>
      <p:pic>
        <p:nvPicPr>
          <p:cNvPr id="6" name="Picture 5" descr="6 De listat Octombrie 2013_Page_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White;White;-2;-2;-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White;White;-2;-2;-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White;White;-2;-2;-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White;White;-2;-2;-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White;White;-2;-2;-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White;White;-2;-2;-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White;White;-2;-2;-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White;White;-2;-2;-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White;White;-2;-2;-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White;White;-2;-2;-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White;White;-2;-2;-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White;White;-2;-2;-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White;White;-2;-2;-1"/>
</p:tagLst>
</file>

<file path=ppt/theme/theme1.xml><?xml version="1.0" encoding="utf-8"?>
<a:theme xmlns:a="http://schemas.openxmlformats.org/drawingml/2006/main" name="com_ppt_exp_EN">
  <a:themeElements>
    <a:clrScheme name="com_ppt_exp_EN 10">
      <a:dk1>
        <a:srgbClr val="000000"/>
      </a:dk1>
      <a:lt1>
        <a:srgbClr val="D0D3DA"/>
      </a:lt1>
      <a:dk2>
        <a:srgbClr val="949EAA"/>
      </a:dk2>
      <a:lt2>
        <a:srgbClr val="FFFFFF"/>
      </a:lt2>
      <a:accent1>
        <a:srgbClr val="AFB4BE"/>
      </a:accent1>
      <a:accent2>
        <a:srgbClr val="FF9900"/>
      </a:accent2>
      <a:accent3>
        <a:srgbClr val="E4E6EA"/>
      </a:accent3>
      <a:accent4>
        <a:srgbClr val="000000"/>
      </a:accent4>
      <a:accent5>
        <a:srgbClr val="D4D6DB"/>
      </a:accent5>
      <a:accent6>
        <a:srgbClr val="E78A00"/>
      </a:accent6>
      <a:hlink>
        <a:srgbClr val="336699"/>
      </a:hlink>
      <a:folHlink>
        <a:srgbClr val="990000"/>
      </a:folHlink>
    </a:clrScheme>
    <a:fontScheme name="com_ppt_exp_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>
            <a:alpha val="50000"/>
          </a:srgb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400"/>
          </a:lnSpc>
          <a:spcBef>
            <a:spcPct val="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de-DE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>
            <a:alpha val="50000"/>
          </a:srgb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400"/>
          </a:lnSpc>
          <a:spcBef>
            <a:spcPct val="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de-DE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om_ppt_exp_EN 1">
        <a:dk1>
          <a:srgbClr val="000000"/>
        </a:dk1>
        <a:lt1>
          <a:srgbClr val="006600"/>
        </a:lt1>
        <a:dk2>
          <a:srgbClr val="949EAA"/>
        </a:dk2>
        <a:lt2>
          <a:srgbClr val="FFFFFF"/>
        </a:lt2>
        <a:accent1>
          <a:srgbClr val="AFB4BE"/>
        </a:accent1>
        <a:accent2>
          <a:srgbClr val="FF9900"/>
        </a:accent2>
        <a:accent3>
          <a:srgbClr val="AAB8AA"/>
        </a:accent3>
        <a:accent4>
          <a:srgbClr val="000000"/>
        </a:accent4>
        <a:accent5>
          <a:srgbClr val="D4D6DB"/>
        </a:accent5>
        <a:accent6>
          <a:srgbClr val="E78A00"/>
        </a:accent6>
        <a:hlink>
          <a:srgbClr val="33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_ppt_exp_EN 2">
        <a:dk1>
          <a:srgbClr val="000000"/>
        </a:dk1>
        <a:lt1>
          <a:srgbClr val="669933"/>
        </a:lt1>
        <a:dk2>
          <a:srgbClr val="949EAA"/>
        </a:dk2>
        <a:lt2>
          <a:srgbClr val="FFFFFF"/>
        </a:lt2>
        <a:accent1>
          <a:srgbClr val="AFB4BE"/>
        </a:accent1>
        <a:accent2>
          <a:srgbClr val="FF9900"/>
        </a:accent2>
        <a:accent3>
          <a:srgbClr val="B8CAAD"/>
        </a:accent3>
        <a:accent4>
          <a:srgbClr val="000000"/>
        </a:accent4>
        <a:accent5>
          <a:srgbClr val="D4D6DB"/>
        </a:accent5>
        <a:accent6>
          <a:srgbClr val="E78A00"/>
        </a:accent6>
        <a:hlink>
          <a:srgbClr val="33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_ppt_exp_EN 3">
        <a:dk1>
          <a:srgbClr val="000000"/>
        </a:dk1>
        <a:lt1>
          <a:srgbClr val="990000"/>
        </a:lt1>
        <a:dk2>
          <a:srgbClr val="949EAA"/>
        </a:dk2>
        <a:lt2>
          <a:srgbClr val="FFFFFF"/>
        </a:lt2>
        <a:accent1>
          <a:srgbClr val="AFB4BE"/>
        </a:accent1>
        <a:accent2>
          <a:srgbClr val="FF9900"/>
        </a:accent2>
        <a:accent3>
          <a:srgbClr val="CAAAAA"/>
        </a:accent3>
        <a:accent4>
          <a:srgbClr val="000000"/>
        </a:accent4>
        <a:accent5>
          <a:srgbClr val="D4D6DB"/>
        </a:accent5>
        <a:accent6>
          <a:srgbClr val="E78A00"/>
        </a:accent6>
        <a:hlink>
          <a:srgbClr val="33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_ppt_exp_EN 4">
        <a:dk1>
          <a:srgbClr val="000000"/>
        </a:dk1>
        <a:lt1>
          <a:srgbClr val="CC3300"/>
        </a:lt1>
        <a:dk2>
          <a:srgbClr val="949EAA"/>
        </a:dk2>
        <a:lt2>
          <a:srgbClr val="FFFFFF"/>
        </a:lt2>
        <a:accent1>
          <a:srgbClr val="AFB4BE"/>
        </a:accent1>
        <a:accent2>
          <a:srgbClr val="FF9900"/>
        </a:accent2>
        <a:accent3>
          <a:srgbClr val="E2ADAA"/>
        </a:accent3>
        <a:accent4>
          <a:srgbClr val="000000"/>
        </a:accent4>
        <a:accent5>
          <a:srgbClr val="D4D6DB"/>
        </a:accent5>
        <a:accent6>
          <a:srgbClr val="E78A00"/>
        </a:accent6>
        <a:hlink>
          <a:srgbClr val="33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_ppt_exp_EN 5">
        <a:dk1>
          <a:srgbClr val="000000"/>
        </a:dk1>
        <a:lt1>
          <a:srgbClr val="FF9900"/>
        </a:lt1>
        <a:dk2>
          <a:srgbClr val="949EAA"/>
        </a:dk2>
        <a:lt2>
          <a:srgbClr val="FFFFFF"/>
        </a:lt2>
        <a:accent1>
          <a:srgbClr val="AFB4BE"/>
        </a:accent1>
        <a:accent2>
          <a:srgbClr val="FF9900"/>
        </a:accent2>
        <a:accent3>
          <a:srgbClr val="FFCAAA"/>
        </a:accent3>
        <a:accent4>
          <a:srgbClr val="000000"/>
        </a:accent4>
        <a:accent5>
          <a:srgbClr val="D4D6DB"/>
        </a:accent5>
        <a:accent6>
          <a:srgbClr val="E78A00"/>
        </a:accent6>
        <a:hlink>
          <a:srgbClr val="33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_ppt_exp_EN 6">
        <a:dk1>
          <a:srgbClr val="000000"/>
        </a:dk1>
        <a:lt1>
          <a:srgbClr val="FFCC00"/>
        </a:lt1>
        <a:dk2>
          <a:srgbClr val="949EAA"/>
        </a:dk2>
        <a:lt2>
          <a:srgbClr val="FFFFFF"/>
        </a:lt2>
        <a:accent1>
          <a:srgbClr val="AFB4BE"/>
        </a:accent1>
        <a:accent2>
          <a:srgbClr val="FF9900"/>
        </a:accent2>
        <a:accent3>
          <a:srgbClr val="FFE2AA"/>
        </a:accent3>
        <a:accent4>
          <a:srgbClr val="000000"/>
        </a:accent4>
        <a:accent5>
          <a:srgbClr val="D4D6DB"/>
        </a:accent5>
        <a:accent6>
          <a:srgbClr val="E78A00"/>
        </a:accent6>
        <a:hlink>
          <a:srgbClr val="33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_ppt_exp_EN 7">
        <a:dk1>
          <a:srgbClr val="000000"/>
        </a:dk1>
        <a:lt1>
          <a:srgbClr val="6699CC"/>
        </a:lt1>
        <a:dk2>
          <a:srgbClr val="949EAA"/>
        </a:dk2>
        <a:lt2>
          <a:srgbClr val="FFFFFF"/>
        </a:lt2>
        <a:accent1>
          <a:srgbClr val="AFB4BE"/>
        </a:accent1>
        <a:accent2>
          <a:srgbClr val="FF9900"/>
        </a:accent2>
        <a:accent3>
          <a:srgbClr val="B8CAE2"/>
        </a:accent3>
        <a:accent4>
          <a:srgbClr val="000000"/>
        </a:accent4>
        <a:accent5>
          <a:srgbClr val="D4D6DB"/>
        </a:accent5>
        <a:accent6>
          <a:srgbClr val="E78A00"/>
        </a:accent6>
        <a:hlink>
          <a:srgbClr val="33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_ppt_exp_EN 8">
        <a:dk1>
          <a:srgbClr val="000000"/>
        </a:dk1>
        <a:lt1>
          <a:srgbClr val="336699"/>
        </a:lt1>
        <a:dk2>
          <a:srgbClr val="949EAA"/>
        </a:dk2>
        <a:lt2>
          <a:srgbClr val="FFFFFF"/>
        </a:lt2>
        <a:accent1>
          <a:srgbClr val="AFB4BE"/>
        </a:accent1>
        <a:accent2>
          <a:srgbClr val="FF9900"/>
        </a:accent2>
        <a:accent3>
          <a:srgbClr val="ADB8CA"/>
        </a:accent3>
        <a:accent4>
          <a:srgbClr val="000000"/>
        </a:accent4>
        <a:accent5>
          <a:srgbClr val="D4D6DB"/>
        </a:accent5>
        <a:accent6>
          <a:srgbClr val="E78A00"/>
        </a:accent6>
        <a:hlink>
          <a:srgbClr val="33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_ppt_exp_EN 9">
        <a:dk1>
          <a:srgbClr val="000000"/>
        </a:dk1>
        <a:lt1>
          <a:srgbClr val="CCCCCC"/>
        </a:lt1>
        <a:dk2>
          <a:srgbClr val="949EAA"/>
        </a:dk2>
        <a:lt2>
          <a:srgbClr val="FFFFFF"/>
        </a:lt2>
        <a:accent1>
          <a:srgbClr val="AFB4BE"/>
        </a:accent1>
        <a:accent2>
          <a:srgbClr val="FF9900"/>
        </a:accent2>
        <a:accent3>
          <a:srgbClr val="E2E2E2"/>
        </a:accent3>
        <a:accent4>
          <a:srgbClr val="000000"/>
        </a:accent4>
        <a:accent5>
          <a:srgbClr val="D4D6DB"/>
        </a:accent5>
        <a:accent6>
          <a:srgbClr val="E78A00"/>
        </a:accent6>
        <a:hlink>
          <a:srgbClr val="33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_ppt_exp_EN 10">
        <a:dk1>
          <a:srgbClr val="000000"/>
        </a:dk1>
        <a:lt1>
          <a:srgbClr val="D0D3DA"/>
        </a:lt1>
        <a:dk2>
          <a:srgbClr val="949EAA"/>
        </a:dk2>
        <a:lt2>
          <a:srgbClr val="FFFFFF"/>
        </a:lt2>
        <a:accent1>
          <a:srgbClr val="AFB4BE"/>
        </a:accent1>
        <a:accent2>
          <a:srgbClr val="FF9900"/>
        </a:accent2>
        <a:accent3>
          <a:srgbClr val="E4E6EA"/>
        </a:accent3>
        <a:accent4>
          <a:srgbClr val="000000"/>
        </a:accent4>
        <a:accent5>
          <a:srgbClr val="D4D6DB"/>
        </a:accent5>
        <a:accent6>
          <a:srgbClr val="E78A00"/>
        </a:accent6>
        <a:hlink>
          <a:srgbClr val="33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om_ppt_exp_EN">
  <a:themeElements>
    <a:clrScheme name="com_ppt_exp_EN 10">
      <a:dk1>
        <a:srgbClr val="000000"/>
      </a:dk1>
      <a:lt1>
        <a:srgbClr val="D0D3DA"/>
      </a:lt1>
      <a:dk2>
        <a:srgbClr val="949EAA"/>
      </a:dk2>
      <a:lt2>
        <a:srgbClr val="FFFFFF"/>
      </a:lt2>
      <a:accent1>
        <a:srgbClr val="AFB4BE"/>
      </a:accent1>
      <a:accent2>
        <a:srgbClr val="FF9900"/>
      </a:accent2>
      <a:accent3>
        <a:srgbClr val="E4E6EA"/>
      </a:accent3>
      <a:accent4>
        <a:srgbClr val="000000"/>
      </a:accent4>
      <a:accent5>
        <a:srgbClr val="D4D6DB"/>
      </a:accent5>
      <a:accent6>
        <a:srgbClr val="E78A00"/>
      </a:accent6>
      <a:hlink>
        <a:srgbClr val="336699"/>
      </a:hlink>
      <a:folHlink>
        <a:srgbClr val="990000"/>
      </a:folHlink>
    </a:clrScheme>
    <a:fontScheme name="com_ppt_exp_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>
            <a:alpha val="50000"/>
          </a:srgb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400"/>
          </a:lnSpc>
          <a:spcBef>
            <a:spcPct val="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de-DE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>
            <a:alpha val="50000"/>
          </a:srgb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400"/>
          </a:lnSpc>
          <a:spcBef>
            <a:spcPct val="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de-DE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om_ppt_exp_EN 1">
        <a:dk1>
          <a:srgbClr val="000000"/>
        </a:dk1>
        <a:lt1>
          <a:srgbClr val="006600"/>
        </a:lt1>
        <a:dk2>
          <a:srgbClr val="949EAA"/>
        </a:dk2>
        <a:lt2>
          <a:srgbClr val="FFFFFF"/>
        </a:lt2>
        <a:accent1>
          <a:srgbClr val="AFB4BE"/>
        </a:accent1>
        <a:accent2>
          <a:srgbClr val="FF9900"/>
        </a:accent2>
        <a:accent3>
          <a:srgbClr val="AAB8AA"/>
        </a:accent3>
        <a:accent4>
          <a:srgbClr val="000000"/>
        </a:accent4>
        <a:accent5>
          <a:srgbClr val="D4D6DB"/>
        </a:accent5>
        <a:accent6>
          <a:srgbClr val="E78A00"/>
        </a:accent6>
        <a:hlink>
          <a:srgbClr val="33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_ppt_exp_EN 2">
        <a:dk1>
          <a:srgbClr val="000000"/>
        </a:dk1>
        <a:lt1>
          <a:srgbClr val="669933"/>
        </a:lt1>
        <a:dk2>
          <a:srgbClr val="949EAA"/>
        </a:dk2>
        <a:lt2>
          <a:srgbClr val="FFFFFF"/>
        </a:lt2>
        <a:accent1>
          <a:srgbClr val="AFB4BE"/>
        </a:accent1>
        <a:accent2>
          <a:srgbClr val="FF9900"/>
        </a:accent2>
        <a:accent3>
          <a:srgbClr val="B8CAAD"/>
        </a:accent3>
        <a:accent4>
          <a:srgbClr val="000000"/>
        </a:accent4>
        <a:accent5>
          <a:srgbClr val="D4D6DB"/>
        </a:accent5>
        <a:accent6>
          <a:srgbClr val="E78A00"/>
        </a:accent6>
        <a:hlink>
          <a:srgbClr val="33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_ppt_exp_EN 3">
        <a:dk1>
          <a:srgbClr val="000000"/>
        </a:dk1>
        <a:lt1>
          <a:srgbClr val="990000"/>
        </a:lt1>
        <a:dk2>
          <a:srgbClr val="949EAA"/>
        </a:dk2>
        <a:lt2>
          <a:srgbClr val="FFFFFF"/>
        </a:lt2>
        <a:accent1>
          <a:srgbClr val="AFB4BE"/>
        </a:accent1>
        <a:accent2>
          <a:srgbClr val="FF9900"/>
        </a:accent2>
        <a:accent3>
          <a:srgbClr val="CAAAAA"/>
        </a:accent3>
        <a:accent4>
          <a:srgbClr val="000000"/>
        </a:accent4>
        <a:accent5>
          <a:srgbClr val="D4D6DB"/>
        </a:accent5>
        <a:accent6>
          <a:srgbClr val="E78A00"/>
        </a:accent6>
        <a:hlink>
          <a:srgbClr val="33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_ppt_exp_EN 4">
        <a:dk1>
          <a:srgbClr val="000000"/>
        </a:dk1>
        <a:lt1>
          <a:srgbClr val="CC3300"/>
        </a:lt1>
        <a:dk2>
          <a:srgbClr val="949EAA"/>
        </a:dk2>
        <a:lt2>
          <a:srgbClr val="FFFFFF"/>
        </a:lt2>
        <a:accent1>
          <a:srgbClr val="AFB4BE"/>
        </a:accent1>
        <a:accent2>
          <a:srgbClr val="FF9900"/>
        </a:accent2>
        <a:accent3>
          <a:srgbClr val="E2ADAA"/>
        </a:accent3>
        <a:accent4>
          <a:srgbClr val="000000"/>
        </a:accent4>
        <a:accent5>
          <a:srgbClr val="D4D6DB"/>
        </a:accent5>
        <a:accent6>
          <a:srgbClr val="E78A00"/>
        </a:accent6>
        <a:hlink>
          <a:srgbClr val="33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_ppt_exp_EN 5">
        <a:dk1>
          <a:srgbClr val="000000"/>
        </a:dk1>
        <a:lt1>
          <a:srgbClr val="FF9900"/>
        </a:lt1>
        <a:dk2>
          <a:srgbClr val="949EAA"/>
        </a:dk2>
        <a:lt2>
          <a:srgbClr val="FFFFFF"/>
        </a:lt2>
        <a:accent1>
          <a:srgbClr val="AFB4BE"/>
        </a:accent1>
        <a:accent2>
          <a:srgbClr val="FF9900"/>
        </a:accent2>
        <a:accent3>
          <a:srgbClr val="FFCAAA"/>
        </a:accent3>
        <a:accent4>
          <a:srgbClr val="000000"/>
        </a:accent4>
        <a:accent5>
          <a:srgbClr val="D4D6DB"/>
        </a:accent5>
        <a:accent6>
          <a:srgbClr val="E78A00"/>
        </a:accent6>
        <a:hlink>
          <a:srgbClr val="33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_ppt_exp_EN 6">
        <a:dk1>
          <a:srgbClr val="000000"/>
        </a:dk1>
        <a:lt1>
          <a:srgbClr val="FFCC00"/>
        </a:lt1>
        <a:dk2>
          <a:srgbClr val="949EAA"/>
        </a:dk2>
        <a:lt2>
          <a:srgbClr val="FFFFFF"/>
        </a:lt2>
        <a:accent1>
          <a:srgbClr val="AFB4BE"/>
        </a:accent1>
        <a:accent2>
          <a:srgbClr val="FF9900"/>
        </a:accent2>
        <a:accent3>
          <a:srgbClr val="FFE2AA"/>
        </a:accent3>
        <a:accent4>
          <a:srgbClr val="000000"/>
        </a:accent4>
        <a:accent5>
          <a:srgbClr val="D4D6DB"/>
        </a:accent5>
        <a:accent6>
          <a:srgbClr val="E78A00"/>
        </a:accent6>
        <a:hlink>
          <a:srgbClr val="33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_ppt_exp_EN 7">
        <a:dk1>
          <a:srgbClr val="000000"/>
        </a:dk1>
        <a:lt1>
          <a:srgbClr val="6699CC"/>
        </a:lt1>
        <a:dk2>
          <a:srgbClr val="949EAA"/>
        </a:dk2>
        <a:lt2>
          <a:srgbClr val="FFFFFF"/>
        </a:lt2>
        <a:accent1>
          <a:srgbClr val="AFB4BE"/>
        </a:accent1>
        <a:accent2>
          <a:srgbClr val="FF9900"/>
        </a:accent2>
        <a:accent3>
          <a:srgbClr val="B8CAE2"/>
        </a:accent3>
        <a:accent4>
          <a:srgbClr val="000000"/>
        </a:accent4>
        <a:accent5>
          <a:srgbClr val="D4D6DB"/>
        </a:accent5>
        <a:accent6>
          <a:srgbClr val="E78A00"/>
        </a:accent6>
        <a:hlink>
          <a:srgbClr val="33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_ppt_exp_EN 8">
        <a:dk1>
          <a:srgbClr val="000000"/>
        </a:dk1>
        <a:lt1>
          <a:srgbClr val="336699"/>
        </a:lt1>
        <a:dk2>
          <a:srgbClr val="949EAA"/>
        </a:dk2>
        <a:lt2>
          <a:srgbClr val="FFFFFF"/>
        </a:lt2>
        <a:accent1>
          <a:srgbClr val="AFB4BE"/>
        </a:accent1>
        <a:accent2>
          <a:srgbClr val="FF9900"/>
        </a:accent2>
        <a:accent3>
          <a:srgbClr val="ADB8CA"/>
        </a:accent3>
        <a:accent4>
          <a:srgbClr val="000000"/>
        </a:accent4>
        <a:accent5>
          <a:srgbClr val="D4D6DB"/>
        </a:accent5>
        <a:accent6>
          <a:srgbClr val="E78A00"/>
        </a:accent6>
        <a:hlink>
          <a:srgbClr val="33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_ppt_exp_EN 9">
        <a:dk1>
          <a:srgbClr val="000000"/>
        </a:dk1>
        <a:lt1>
          <a:srgbClr val="CCCCCC"/>
        </a:lt1>
        <a:dk2>
          <a:srgbClr val="949EAA"/>
        </a:dk2>
        <a:lt2>
          <a:srgbClr val="FFFFFF"/>
        </a:lt2>
        <a:accent1>
          <a:srgbClr val="AFB4BE"/>
        </a:accent1>
        <a:accent2>
          <a:srgbClr val="FF9900"/>
        </a:accent2>
        <a:accent3>
          <a:srgbClr val="E2E2E2"/>
        </a:accent3>
        <a:accent4>
          <a:srgbClr val="000000"/>
        </a:accent4>
        <a:accent5>
          <a:srgbClr val="D4D6DB"/>
        </a:accent5>
        <a:accent6>
          <a:srgbClr val="E78A00"/>
        </a:accent6>
        <a:hlink>
          <a:srgbClr val="33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_ppt_exp_EN 10">
        <a:dk1>
          <a:srgbClr val="000000"/>
        </a:dk1>
        <a:lt1>
          <a:srgbClr val="D0D3DA"/>
        </a:lt1>
        <a:dk2>
          <a:srgbClr val="949EAA"/>
        </a:dk2>
        <a:lt2>
          <a:srgbClr val="FFFFFF"/>
        </a:lt2>
        <a:accent1>
          <a:srgbClr val="AFB4BE"/>
        </a:accent1>
        <a:accent2>
          <a:srgbClr val="FF9900"/>
        </a:accent2>
        <a:accent3>
          <a:srgbClr val="E4E6EA"/>
        </a:accent3>
        <a:accent4>
          <a:srgbClr val="000000"/>
        </a:accent4>
        <a:accent5>
          <a:srgbClr val="D4D6DB"/>
        </a:accent5>
        <a:accent6>
          <a:srgbClr val="E78A00"/>
        </a:accent6>
        <a:hlink>
          <a:srgbClr val="33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om_ppt_exp_EN">
  <a:themeElements>
    <a:clrScheme name="com_ppt_exp_EN 10">
      <a:dk1>
        <a:srgbClr val="000000"/>
      </a:dk1>
      <a:lt1>
        <a:srgbClr val="D0D3DA"/>
      </a:lt1>
      <a:dk2>
        <a:srgbClr val="949EAA"/>
      </a:dk2>
      <a:lt2>
        <a:srgbClr val="FFFFFF"/>
      </a:lt2>
      <a:accent1>
        <a:srgbClr val="AFB4BE"/>
      </a:accent1>
      <a:accent2>
        <a:srgbClr val="FF9900"/>
      </a:accent2>
      <a:accent3>
        <a:srgbClr val="E4E6EA"/>
      </a:accent3>
      <a:accent4>
        <a:srgbClr val="000000"/>
      </a:accent4>
      <a:accent5>
        <a:srgbClr val="D4D6DB"/>
      </a:accent5>
      <a:accent6>
        <a:srgbClr val="E78A00"/>
      </a:accent6>
      <a:hlink>
        <a:srgbClr val="336699"/>
      </a:hlink>
      <a:folHlink>
        <a:srgbClr val="990000"/>
      </a:folHlink>
    </a:clrScheme>
    <a:fontScheme name="com_ppt_exp_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>
            <a:alpha val="50000"/>
          </a:srgb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400"/>
          </a:lnSpc>
          <a:spcBef>
            <a:spcPct val="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de-DE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>
            <a:alpha val="50000"/>
          </a:srgbClr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ts val="2400"/>
          </a:lnSpc>
          <a:spcBef>
            <a:spcPct val="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de-DE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om_ppt_exp_EN 1">
        <a:dk1>
          <a:srgbClr val="000000"/>
        </a:dk1>
        <a:lt1>
          <a:srgbClr val="006600"/>
        </a:lt1>
        <a:dk2>
          <a:srgbClr val="949EAA"/>
        </a:dk2>
        <a:lt2>
          <a:srgbClr val="FFFFFF"/>
        </a:lt2>
        <a:accent1>
          <a:srgbClr val="AFB4BE"/>
        </a:accent1>
        <a:accent2>
          <a:srgbClr val="FF9900"/>
        </a:accent2>
        <a:accent3>
          <a:srgbClr val="AAB8AA"/>
        </a:accent3>
        <a:accent4>
          <a:srgbClr val="000000"/>
        </a:accent4>
        <a:accent5>
          <a:srgbClr val="D4D6DB"/>
        </a:accent5>
        <a:accent6>
          <a:srgbClr val="E78A00"/>
        </a:accent6>
        <a:hlink>
          <a:srgbClr val="33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_ppt_exp_EN 2">
        <a:dk1>
          <a:srgbClr val="000000"/>
        </a:dk1>
        <a:lt1>
          <a:srgbClr val="669933"/>
        </a:lt1>
        <a:dk2>
          <a:srgbClr val="949EAA"/>
        </a:dk2>
        <a:lt2>
          <a:srgbClr val="FFFFFF"/>
        </a:lt2>
        <a:accent1>
          <a:srgbClr val="AFB4BE"/>
        </a:accent1>
        <a:accent2>
          <a:srgbClr val="FF9900"/>
        </a:accent2>
        <a:accent3>
          <a:srgbClr val="B8CAAD"/>
        </a:accent3>
        <a:accent4>
          <a:srgbClr val="000000"/>
        </a:accent4>
        <a:accent5>
          <a:srgbClr val="D4D6DB"/>
        </a:accent5>
        <a:accent6>
          <a:srgbClr val="E78A00"/>
        </a:accent6>
        <a:hlink>
          <a:srgbClr val="33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_ppt_exp_EN 3">
        <a:dk1>
          <a:srgbClr val="000000"/>
        </a:dk1>
        <a:lt1>
          <a:srgbClr val="990000"/>
        </a:lt1>
        <a:dk2>
          <a:srgbClr val="949EAA"/>
        </a:dk2>
        <a:lt2>
          <a:srgbClr val="FFFFFF"/>
        </a:lt2>
        <a:accent1>
          <a:srgbClr val="AFB4BE"/>
        </a:accent1>
        <a:accent2>
          <a:srgbClr val="FF9900"/>
        </a:accent2>
        <a:accent3>
          <a:srgbClr val="CAAAAA"/>
        </a:accent3>
        <a:accent4>
          <a:srgbClr val="000000"/>
        </a:accent4>
        <a:accent5>
          <a:srgbClr val="D4D6DB"/>
        </a:accent5>
        <a:accent6>
          <a:srgbClr val="E78A00"/>
        </a:accent6>
        <a:hlink>
          <a:srgbClr val="33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_ppt_exp_EN 4">
        <a:dk1>
          <a:srgbClr val="000000"/>
        </a:dk1>
        <a:lt1>
          <a:srgbClr val="CC3300"/>
        </a:lt1>
        <a:dk2>
          <a:srgbClr val="949EAA"/>
        </a:dk2>
        <a:lt2>
          <a:srgbClr val="FFFFFF"/>
        </a:lt2>
        <a:accent1>
          <a:srgbClr val="AFB4BE"/>
        </a:accent1>
        <a:accent2>
          <a:srgbClr val="FF9900"/>
        </a:accent2>
        <a:accent3>
          <a:srgbClr val="E2ADAA"/>
        </a:accent3>
        <a:accent4>
          <a:srgbClr val="000000"/>
        </a:accent4>
        <a:accent5>
          <a:srgbClr val="D4D6DB"/>
        </a:accent5>
        <a:accent6>
          <a:srgbClr val="E78A00"/>
        </a:accent6>
        <a:hlink>
          <a:srgbClr val="33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_ppt_exp_EN 5">
        <a:dk1>
          <a:srgbClr val="000000"/>
        </a:dk1>
        <a:lt1>
          <a:srgbClr val="FF9900"/>
        </a:lt1>
        <a:dk2>
          <a:srgbClr val="949EAA"/>
        </a:dk2>
        <a:lt2>
          <a:srgbClr val="FFFFFF"/>
        </a:lt2>
        <a:accent1>
          <a:srgbClr val="AFB4BE"/>
        </a:accent1>
        <a:accent2>
          <a:srgbClr val="FF9900"/>
        </a:accent2>
        <a:accent3>
          <a:srgbClr val="FFCAAA"/>
        </a:accent3>
        <a:accent4>
          <a:srgbClr val="000000"/>
        </a:accent4>
        <a:accent5>
          <a:srgbClr val="D4D6DB"/>
        </a:accent5>
        <a:accent6>
          <a:srgbClr val="E78A00"/>
        </a:accent6>
        <a:hlink>
          <a:srgbClr val="33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_ppt_exp_EN 6">
        <a:dk1>
          <a:srgbClr val="000000"/>
        </a:dk1>
        <a:lt1>
          <a:srgbClr val="FFCC00"/>
        </a:lt1>
        <a:dk2>
          <a:srgbClr val="949EAA"/>
        </a:dk2>
        <a:lt2>
          <a:srgbClr val="FFFFFF"/>
        </a:lt2>
        <a:accent1>
          <a:srgbClr val="AFB4BE"/>
        </a:accent1>
        <a:accent2>
          <a:srgbClr val="FF9900"/>
        </a:accent2>
        <a:accent3>
          <a:srgbClr val="FFE2AA"/>
        </a:accent3>
        <a:accent4>
          <a:srgbClr val="000000"/>
        </a:accent4>
        <a:accent5>
          <a:srgbClr val="D4D6DB"/>
        </a:accent5>
        <a:accent6>
          <a:srgbClr val="E78A00"/>
        </a:accent6>
        <a:hlink>
          <a:srgbClr val="33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_ppt_exp_EN 7">
        <a:dk1>
          <a:srgbClr val="000000"/>
        </a:dk1>
        <a:lt1>
          <a:srgbClr val="6699CC"/>
        </a:lt1>
        <a:dk2>
          <a:srgbClr val="949EAA"/>
        </a:dk2>
        <a:lt2>
          <a:srgbClr val="FFFFFF"/>
        </a:lt2>
        <a:accent1>
          <a:srgbClr val="AFB4BE"/>
        </a:accent1>
        <a:accent2>
          <a:srgbClr val="FF9900"/>
        </a:accent2>
        <a:accent3>
          <a:srgbClr val="B8CAE2"/>
        </a:accent3>
        <a:accent4>
          <a:srgbClr val="000000"/>
        </a:accent4>
        <a:accent5>
          <a:srgbClr val="D4D6DB"/>
        </a:accent5>
        <a:accent6>
          <a:srgbClr val="E78A00"/>
        </a:accent6>
        <a:hlink>
          <a:srgbClr val="33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_ppt_exp_EN 8">
        <a:dk1>
          <a:srgbClr val="000000"/>
        </a:dk1>
        <a:lt1>
          <a:srgbClr val="336699"/>
        </a:lt1>
        <a:dk2>
          <a:srgbClr val="949EAA"/>
        </a:dk2>
        <a:lt2>
          <a:srgbClr val="FFFFFF"/>
        </a:lt2>
        <a:accent1>
          <a:srgbClr val="AFB4BE"/>
        </a:accent1>
        <a:accent2>
          <a:srgbClr val="FF9900"/>
        </a:accent2>
        <a:accent3>
          <a:srgbClr val="ADB8CA"/>
        </a:accent3>
        <a:accent4>
          <a:srgbClr val="000000"/>
        </a:accent4>
        <a:accent5>
          <a:srgbClr val="D4D6DB"/>
        </a:accent5>
        <a:accent6>
          <a:srgbClr val="E78A00"/>
        </a:accent6>
        <a:hlink>
          <a:srgbClr val="33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_ppt_exp_EN 9">
        <a:dk1>
          <a:srgbClr val="000000"/>
        </a:dk1>
        <a:lt1>
          <a:srgbClr val="CCCCCC"/>
        </a:lt1>
        <a:dk2>
          <a:srgbClr val="949EAA"/>
        </a:dk2>
        <a:lt2>
          <a:srgbClr val="FFFFFF"/>
        </a:lt2>
        <a:accent1>
          <a:srgbClr val="AFB4BE"/>
        </a:accent1>
        <a:accent2>
          <a:srgbClr val="FF9900"/>
        </a:accent2>
        <a:accent3>
          <a:srgbClr val="E2E2E2"/>
        </a:accent3>
        <a:accent4>
          <a:srgbClr val="000000"/>
        </a:accent4>
        <a:accent5>
          <a:srgbClr val="D4D6DB"/>
        </a:accent5>
        <a:accent6>
          <a:srgbClr val="E78A00"/>
        </a:accent6>
        <a:hlink>
          <a:srgbClr val="33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_ppt_exp_EN 10">
        <a:dk1>
          <a:srgbClr val="000000"/>
        </a:dk1>
        <a:lt1>
          <a:srgbClr val="D0D3DA"/>
        </a:lt1>
        <a:dk2>
          <a:srgbClr val="949EAA"/>
        </a:dk2>
        <a:lt2>
          <a:srgbClr val="FFFFFF"/>
        </a:lt2>
        <a:accent1>
          <a:srgbClr val="AFB4BE"/>
        </a:accent1>
        <a:accent2>
          <a:srgbClr val="FF9900"/>
        </a:accent2>
        <a:accent3>
          <a:srgbClr val="E4E6EA"/>
        </a:accent3>
        <a:accent4>
          <a:srgbClr val="000000"/>
        </a:accent4>
        <a:accent5>
          <a:srgbClr val="D4D6DB"/>
        </a:accent5>
        <a:accent6>
          <a:srgbClr val="E78A00"/>
        </a:accent6>
        <a:hlink>
          <a:srgbClr val="33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com_ppt_exp_EN</Template>
  <TotalTime>6859</TotalTime>
  <Words>3632</Words>
  <Application>Microsoft Office PowerPoint</Application>
  <PresentationFormat>On-screen Show (4:3)</PresentationFormat>
  <Paragraphs>1049</Paragraphs>
  <Slides>139</Slides>
  <Notes>132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139</vt:i4>
      </vt:variant>
    </vt:vector>
  </HeadingPairs>
  <TitlesOfParts>
    <vt:vector size="142" baseType="lpstr">
      <vt:lpstr>com_ppt_exp_EN</vt:lpstr>
      <vt:lpstr>1_com_ppt_exp_EN</vt:lpstr>
      <vt:lpstr>2_com_ppt_exp_EN</vt:lpstr>
      <vt:lpstr>Slide 1</vt:lpstr>
      <vt:lpstr>Slide 2</vt:lpstr>
      <vt:lpstr>Slide 3</vt:lpstr>
      <vt:lpstr>Slide 4</vt:lpstr>
      <vt:lpstr>Slide 5</vt:lpstr>
      <vt:lpstr>Slide 6</vt:lpstr>
      <vt:lpstr>Slide 7</vt:lpstr>
      <vt:lpstr>Opportuniteiten</vt:lpstr>
      <vt:lpstr>Opportuniteiten</vt:lpstr>
      <vt:lpstr>Opportuniteiten</vt:lpstr>
      <vt:lpstr>Slide 11</vt:lpstr>
      <vt:lpstr>Vastgoedmarkt</vt:lpstr>
      <vt:lpstr>Slide 13</vt:lpstr>
      <vt:lpstr>Slide 14</vt:lpstr>
      <vt:lpstr>Historiek</vt:lpstr>
      <vt:lpstr>Slide 16</vt:lpstr>
      <vt:lpstr>Kies voor  de Rores  Groep</vt:lpstr>
      <vt:lpstr>Kies voor de Rores Groep</vt:lpstr>
      <vt:lpstr>Slide 19</vt:lpstr>
      <vt:lpstr>Slide 20</vt:lpstr>
      <vt:lpstr>Opportuniteiten</vt:lpstr>
      <vt:lpstr>Slide 22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Slide 30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Projecten</vt:lpstr>
      <vt:lpstr>Slide 134</vt:lpstr>
      <vt:lpstr>Investeerders</vt:lpstr>
      <vt:lpstr>Investeerders</vt:lpstr>
      <vt:lpstr>Slide 137</vt:lpstr>
      <vt:lpstr>Slide 138</vt:lpstr>
      <vt:lpstr>Slide 139</vt:lpstr>
    </vt:vector>
  </TitlesOfParts>
  <Company>Siemens AG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/>
  <cp:lastModifiedBy>user</cp:lastModifiedBy>
  <cp:revision>622</cp:revision>
  <cp:lastPrinted>2005-10-17T08:52:43Z</cp:lastPrinted>
  <dcterms:created xsi:type="dcterms:W3CDTF">2006-04-27T18:05:16Z</dcterms:created>
  <dcterms:modified xsi:type="dcterms:W3CDTF">2014-04-22T12:06:34Z</dcterms:modified>
</cp:coreProperties>
</file>